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7" r:id="rId1"/>
    <p:sldMasterId id="2147483885" r:id="rId2"/>
  </p:sldMasterIdLst>
  <p:notesMasterIdLst>
    <p:notesMasterId r:id="rId40"/>
  </p:notesMasterIdLst>
  <p:handoutMasterIdLst>
    <p:handoutMasterId r:id="rId41"/>
  </p:handoutMasterIdLst>
  <p:sldIdLst>
    <p:sldId id="358" r:id="rId3"/>
    <p:sldId id="258" r:id="rId4"/>
    <p:sldId id="266" r:id="rId5"/>
    <p:sldId id="270" r:id="rId6"/>
    <p:sldId id="269" r:id="rId7"/>
    <p:sldId id="267" r:id="rId8"/>
    <p:sldId id="272" r:id="rId9"/>
    <p:sldId id="274" r:id="rId10"/>
    <p:sldId id="276" r:id="rId11"/>
    <p:sldId id="275" r:id="rId12"/>
    <p:sldId id="283" r:id="rId13"/>
    <p:sldId id="282" r:id="rId14"/>
    <p:sldId id="360" r:id="rId15"/>
    <p:sldId id="285" r:id="rId16"/>
    <p:sldId id="277" r:id="rId17"/>
    <p:sldId id="278" r:id="rId18"/>
    <p:sldId id="279" r:id="rId19"/>
    <p:sldId id="280" r:id="rId20"/>
    <p:sldId id="373" r:id="rId21"/>
    <p:sldId id="331" r:id="rId22"/>
    <p:sldId id="332" r:id="rId23"/>
    <p:sldId id="333" r:id="rId24"/>
    <p:sldId id="334" r:id="rId25"/>
    <p:sldId id="337" r:id="rId26"/>
    <p:sldId id="338" r:id="rId27"/>
    <p:sldId id="339" r:id="rId28"/>
    <p:sldId id="364" r:id="rId29"/>
    <p:sldId id="342" r:id="rId30"/>
    <p:sldId id="343" r:id="rId31"/>
    <p:sldId id="365" r:id="rId32"/>
    <p:sldId id="345" r:id="rId33"/>
    <p:sldId id="346" r:id="rId34"/>
    <p:sldId id="347" r:id="rId35"/>
    <p:sldId id="348" r:id="rId36"/>
    <p:sldId id="350" r:id="rId37"/>
    <p:sldId id="378" r:id="rId38"/>
    <p:sldId id="386" r:id="rId3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ьга" initials="О" lastIdx="1" clrIdx="0"/>
  <p:cmAuthor id="1" name="123" initials="1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0033CC"/>
    <a:srgbClr val="FF33CC"/>
    <a:srgbClr val="21519F"/>
    <a:srgbClr val="370AB6"/>
    <a:srgbClr val="CC3300"/>
    <a:srgbClr val="CCFF33"/>
    <a:srgbClr val="4D4D4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641" autoAdjust="0"/>
  </p:normalViewPr>
  <p:slideViewPr>
    <p:cSldViewPr>
      <p:cViewPr varScale="1">
        <p:scale>
          <a:sx n="81" d="100"/>
          <a:sy n="81" d="100"/>
        </p:scale>
        <p:origin x="-9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C1F9D5-CF4E-4B1F-8F59-4D86F3455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17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782ABB-F512-4673-A171-CBBC0285D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208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0B068-041A-422B-9E60-2150A3439D91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A0DF1F-8504-4658-8DDB-C185E8C214CD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18A70C-84BE-4CB3-B56E-2B50CC566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881E1-029C-471C-B7FD-069E24C5F342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7339-EC1A-4EEF-93A4-1784502FC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37D90-8799-44E5-8742-F816B529C665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F1AF-418F-4CC8-BFE2-FC33F2C42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0824-6E9C-422C-8CD4-F7A0557F747B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53048-B81B-4B3E-AB66-A0D242C3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F50603-2A24-424D-9BD9-C0D4F0C1A9FE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662055-EA7F-432F-BAB6-8D1768F96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8954F-C9F4-40C8-8262-87C46EB07A18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1B5B2-3396-4B1B-BB5B-2AABFD36A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04C0A4-7FE5-4CB3-8933-5831A19563EE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9C8EE5-51E2-4A9E-AAF4-5CCBEE0E9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CDD17-0201-449A-9BFE-6D13F8775717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AC96-BE97-46A6-B8FA-72F09F91D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1FE05-63F1-4918-B566-CFA11D83A6B5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AB37-D767-4BC9-B1BC-464ADA9E3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9AA40-16F1-46A1-AEF1-33F238EB64EC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D35E-1E28-4C4C-8685-18C063BCD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9C0001-0EB4-4CB0-880B-778B8513CF59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B39309-57F6-4475-95FA-5C2B7D973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32675-5869-473E-ABFA-C191FB4A3D29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B921-65FC-460B-B76D-37535B9A7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C0A5F-4B73-4EE9-BC63-2F17AAB6FC41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A0EF-8D4E-4227-9DF8-0A5D287A6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0E36EB-9176-48F8-93C4-87C9EE13E7C3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D941BE-FE8E-4A5E-9566-263DC9EB9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B6A4-9F02-4EF9-B4BC-504086288CBC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17721-72D0-429D-BB84-995AD6A4B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704D3-837A-46CE-B93F-86A66A7FA5A5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F3F7-0654-4917-8F0D-AA8CFE81C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D24D3-4A29-4CDB-9AE5-60BA13947B4A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AAD5-2F86-411D-A31A-C5B903A0D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AF1CB7-1D79-4ABB-989F-0DFF26394BCD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4F7337-B32A-4E90-8BF7-A308BF167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2988-32D2-4DF1-8F96-75A9B2F2D301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7E5F9-F478-4F0D-ACB8-D36E65687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271B8-74ED-4CFB-920C-349E6CF072E4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424E1-C7B3-472B-8F46-C4CB2C618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F454C-A715-463B-895D-2535DC85D5C0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8B0AA-6847-4B41-B1E0-5655331EF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1621EB-1F79-407A-8FD5-F3F6A9C3F73B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492500" y="6092825"/>
            <a:ext cx="2286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CEE259-F5A7-4B70-972F-ACD827219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0D2D-D139-41E7-916B-4FAAC1D44981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E3DE4-8E86-4DBC-8E5D-7D1C7D567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6F432F-7AE6-480E-99CE-A9F76CED1F9E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99797F-C871-4A81-8AA0-5BA1FDB5A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7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6D473C9F-EE6A-40DF-8719-0FFFC91C7015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3132138" y="609282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9F22705-4A64-4612-9F09-AC4380092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30" r:id="rId2"/>
    <p:sldLayoutId id="2147484147" r:id="rId3"/>
    <p:sldLayoutId id="2147484131" r:id="rId4"/>
    <p:sldLayoutId id="2147484132" r:id="rId5"/>
    <p:sldLayoutId id="2147484133" r:id="rId6"/>
    <p:sldLayoutId id="2147484148" r:id="rId7"/>
    <p:sldLayoutId id="2147484134" r:id="rId8"/>
    <p:sldLayoutId id="2147484149" r:id="rId9"/>
    <p:sldLayoutId id="2147484135" r:id="rId10"/>
    <p:sldLayoutId id="2147484136" r:id="rId11"/>
    <p:sldLayoutId id="214748413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29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E4807CEE-6861-4AC1-B175-202E0833346E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4D5D6CF-CBC0-4408-B07C-3610B646D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38" r:id="rId2"/>
    <p:sldLayoutId id="2147484151" r:id="rId3"/>
    <p:sldLayoutId id="2147484139" r:id="rId4"/>
    <p:sldLayoutId id="2147484140" r:id="rId5"/>
    <p:sldLayoutId id="2147484141" r:id="rId6"/>
    <p:sldLayoutId id="2147484152" r:id="rId7"/>
    <p:sldLayoutId id="2147484142" r:id="rId8"/>
    <p:sldLayoutId id="2147484153" r:id="rId9"/>
    <p:sldLayoutId id="2147484143" r:id="rId10"/>
    <p:sldLayoutId id="2147484144" r:id="rId11"/>
    <p:sldLayoutId id="214748414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slide" Target="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slide" Target="slide16.xml"/><Relationship Id="rId5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0.xml"/><Relationship Id="rId18" Type="http://schemas.openxmlformats.org/officeDocument/2006/relationships/slide" Target="slide33.xml"/><Relationship Id="rId3" Type="http://schemas.openxmlformats.org/officeDocument/2006/relationships/slide" Target="slide20.xml"/><Relationship Id="rId7" Type="http://schemas.openxmlformats.org/officeDocument/2006/relationships/slide" Target="slide24.xml"/><Relationship Id="rId12" Type="http://schemas.openxmlformats.org/officeDocument/2006/relationships/slide" Target="slide31.xml"/><Relationship Id="rId17" Type="http://schemas.openxmlformats.org/officeDocument/2006/relationships/slide" Target="slide34.xml"/><Relationship Id="rId2" Type="http://schemas.openxmlformats.org/officeDocument/2006/relationships/notesSlide" Target="../notesSlides/notesSlide3.xml"/><Relationship Id="rId16" Type="http://schemas.openxmlformats.org/officeDocument/2006/relationships/slide" Target="slide35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11" Type="http://schemas.openxmlformats.org/officeDocument/2006/relationships/slide" Target="slide28.xml"/><Relationship Id="rId5" Type="http://schemas.openxmlformats.org/officeDocument/2006/relationships/slide" Target="slide22.xml"/><Relationship Id="rId15" Type="http://schemas.openxmlformats.org/officeDocument/2006/relationships/slide" Target="slide32.xml"/><Relationship Id="rId10" Type="http://schemas.openxmlformats.org/officeDocument/2006/relationships/slide" Target="slide25.xml"/><Relationship Id="rId19" Type="http://schemas.openxmlformats.org/officeDocument/2006/relationships/slide" Target="slide36.xml"/><Relationship Id="rId4" Type="http://schemas.openxmlformats.org/officeDocument/2006/relationships/slide" Target="slide23.xml"/><Relationship Id="rId9" Type="http://schemas.openxmlformats.org/officeDocument/2006/relationships/slide" Target="slide26.xml"/><Relationship Id="rId14" Type="http://schemas.openxmlformats.org/officeDocument/2006/relationships/slide" Target="slide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9.xml"/><Relationship Id="rId18" Type="http://schemas.openxmlformats.org/officeDocument/2006/relationships/slide" Target="slide4.xml"/><Relationship Id="rId3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10.xml"/><Relationship Id="rId17" Type="http://schemas.openxmlformats.org/officeDocument/2006/relationships/slide" Target="slide5.xml"/><Relationship Id="rId2" Type="http://schemas.openxmlformats.org/officeDocument/2006/relationships/notesSlide" Target="../notesSlides/notesSlide2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16.xml"/><Relationship Id="rId11" Type="http://schemas.openxmlformats.org/officeDocument/2006/relationships/slide" Target="slide7.xml"/><Relationship Id="rId5" Type="http://schemas.openxmlformats.org/officeDocument/2006/relationships/slide" Target="slide17.xml"/><Relationship Id="rId15" Type="http://schemas.openxmlformats.org/officeDocument/2006/relationships/slide" Target="slide3.xml"/><Relationship Id="rId10" Type="http://schemas.openxmlformats.org/officeDocument/2006/relationships/slide" Target="slide12.xml"/><Relationship Id="rId19" Type="http://schemas.openxmlformats.org/officeDocument/2006/relationships/slide" Target="slide19.xml"/><Relationship Id="rId4" Type="http://schemas.openxmlformats.org/officeDocument/2006/relationships/slide" Target="slide18.xml"/><Relationship Id="rId9" Type="http://schemas.openxmlformats.org/officeDocument/2006/relationships/slide" Target="slide13.xml"/><Relationship Id="rId1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10" Type="http://schemas.openxmlformats.org/officeDocument/2006/relationships/audio" Target="../media/audio30.wav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030" name="Группа 47"/>
          <p:cNvGrpSpPr>
            <a:grpSpLocks/>
          </p:cNvGrpSpPr>
          <p:nvPr/>
        </p:nvGrpSpPr>
        <p:grpSpPr bwMode="auto">
          <a:xfrm>
            <a:off x="197077" y="213536"/>
            <a:ext cx="8715375" cy="6429375"/>
            <a:chOff x="197077" y="213536"/>
            <a:chExt cx="8715374" cy="6429366"/>
          </a:xfrm>
        </p:grpSpPr>
        <p:grpSp>
          <p:nvGrpSpPr>
            <p:cNvPr id="1031" name="Группа 3"/>
            <p:cNvGrpSpPr>
              <a:grpSpLocks/>
            </p:cNvGrpSpPr>
            <p:nvPr/>
          </p:nvGrpSpPr>
          <p:grpSpPr bwMode="auto">
            <a:xfrm>
              <a:off x="197077" y="213536"/>
              <a:ext cx="8715374" cy="6429366"/>
              <a:chOff x="197046" y="213513"/>
              <a:chExt cx="8715436" cy="6429420"/>
            </a:xfrm>
          </p:grpSpPr>
          <p:sp>
            <p:nvSpPr>
              <p:cNvPr id="16" name="Скругленный прямоугольник 15">
                <a:hlinkClick r:id="rId5" action="ppaction://hlinksldjump"/>
              </p:cNvPr>
              <p:cNvSpPr/>
              <p:nvPr/>
            </p:nvSpPr>
            <p:spPr>
              <a:xfrm>
                <a:off x="428595" y="6000767"/>
                <a:ext cx="2643207" cy="357191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/>
                  <a:t>Продолжить игру</a:t>
                </a:r>
              </a:p>
            </p:txBody>
          </p:sp>
          <p:sp>
            <p:nvSpPr>
              <p:cNvPr id="17" name="Скругленный прямоугольник 16">
                <a:hlinkClick r:id="rId6" action="ppaction://hlinksldjump"/>
              </p:cNvPr>
              <p:cNvSpPr/>
              <p:nvPr/>
            </p:nvSpPr>
            <p:spPr>
              <a:xfrm>
                <a:off x="3214678" y="6000767"/>
                <a:ext cx="1857388" cy="35719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/>
                  <a:t>II </a:t>
                </a:r>
                <a:r>
                  <a:rPr lang="ru-RU" sz="2000" b="1" dirty="0"/>
                  <a:t>раунд </a:t>
                </a:r>
              </a:p>
            </p:txBody>
          </p:sp>
          <p:sp>
            <p:nvSpPr>
              <p:cNvPr id="18" name="Багетная рамка 17"/>
              <p:cNvSpPr/>
              <p:nvPr/>
            </p:nvSpPr>
            <p:spPr>
              <a:xfrm>
                <a:off x="7459683" y="571479"/>
                <a:ext cx="1000132" cy="928695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9" name="Прямоугольник 18">
                <a:hlinkClick r:id="rId7" action="ppaction://hlinksldjump"/>
              </p:cNvPr>
              <p:cNvSpPr/>
              <p:nvPr/>
            </p:nvSpPr>
            <p:spPr>
              <a:xfrm>
                <a:off x="7500958" y="642918"/>
                <a:ext cx="92845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197046" y="213513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Группа 11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Овал 46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2" name="4-конечная звезда 21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4-конечная звезда 22"/>
              <p:cNvSpPr/>
              <p:nvPr/>
            </p:nvSpPr>
            <p:spPr>
              <a:xfrm>
                <a:off x="7215205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4-конечная звезда 23"/>
              <p:cNvSpPr/>
              <p:nvPr/>
            </p:nvSpPr>
            <p:spPr>
              <a:xfrm>
                <a:off x="8358214" y="2571744"/>
                <a:ext cx="428628" cy="785819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Полилиния 24"/>
              <p:cNvSpPr/>
              <p:nvPr/>
            </p:nvSpPr>
            <p:spPr bwMode="auto">
              <a:xfrm rot="19275439">
                <a:off x="1038200" y="2798758"/>
                <a:ext cx="463553" cy="301627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Полилиния 14"/>
              <p:cNvSpPr/>
              <p:nvPr/>
            </p:nvSpPr>
            <p:spPr bwMode="auto">
              <a:xfrm rot="1394041">
                <a:off x="1825605" y="1938327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 bwMode="auto">
              <a:xfrm rot="15154483">
                <a:off x="1438253" y="4021142"/>
                <a:ext cx="466728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 bwMode="auto">
              <a:xfrm rot="16898388">
                <a:off x="2042301" y="3042441"/>
                <a:ext cx="468315" cy="26035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" name="Полилиния 28"/>
              <p:cNvSpPr/>
              <p:nvPr/>
            </p:nvSpPr>
            <p:spPr bwMode="auto">
              <a:xfrm rot="7884008">
                <a:off x="2588405" y="1229503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" name="Полилиния 29"/>
              <p:cNvSpPr/>
              <p:nvPr/>
            </p:nvSpPr>
            <p:spPr bwMode="auto">
              <a:xfrm rot="7469707">
                <a:off x="3367872" y="4949042"/>
                <a:ext cx="354015" cy="34290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" name="Полилиния 30"/>
              <p:cNvSpPr/>
              <p:nvPr/>
            </p:nvSpPr>
            <p:spPr bwMode="auto">
              <a:xfrm rot="19744319">
                <a:off x="2454260" y="4997460"/>
                <a:ext cx="317502" cy="18891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Полилиния 31"/>
              <p:cNvSpPr/>
              <p:nvPr/>
            </p:nvSpPr>
            <p:spPr bwMode="auto">
              <a:xfrm rot="19744319">
                <a:off x="2759062" y="3762377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 bwMode="auto">
              <a:xfrm rot="19744319">
                <a:off x="3508367" y="604818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2357422" y="1714488"/>
                <a:ext cx="5572164" cy="1938992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20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СВОЯ</a:t>
                </a:r>
              </a:p>
            </p:txBody>
          </p:sp>
          <p:sp>
            <p:nvSpPr>
              <p:cNvPr id="35" name="4-конечная звезда 34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4-конечная звезда 35"/>
              <p:cNvSpPr/>
              <p:nvPr/>
            </p:nvSpPr>
            <p:spPr>
              <a:xfrm>
                <a:off x="8001024" y="714356"/>
                <a:ext cx="214314" cy="357191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4-конечная звезда 36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4-конечная звезда 37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4-конечная звезда 38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Пятно 1 39"/>
              <p:cNvSpPr/>
              <p:nvPr/>
            </p:nvSpPr>
            <p:spPr>
              <a:xfrm>
                <a:off x="500034" y="500042"/>
                <a:ext cx="142876" cy="71437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Пятно 1 40"/>
              <p:cNvSpPr/>
              <p:nvPr/>
            </p:nvSpPr>
            <p:spPr>
              <a:xfrm>
                <a:off x="1142975" y="500042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Пятно 1 41"/>
              <p:cNvSpPr/>
              <p:nvPr/>
            </p:nvSpPr>
            <p:spPr>
              <a:xfrm>
                <a:off x="714347" y="714355"/>
                <a:ext cx="285752" cy="21431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Пятно 1 42"/>
              <p:cNvSpPr/>
              <p:nvPr/>
            </p:nvSpPr>
            <p:spPr>
              <a:xfrm>
                <a:off x="428595" y="1214422"/>
                <a:ext cx="285752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Пятно 1 43"/>
              <p:cNvSpPr/>
              <p:nvPr/>
            </p:nvSpPr>
            <p:spPr>
              <a:xfrm>
                <a:off x="1643042" y="357166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Пятно 1 44"/>
              <p:cNvSpPr/>
              <p:nvPr/>
            </p:nvSpPr>
            <p:spPr>
              <a:xfrm>
                <a:off x="214282" y="1785926"/>
                <a:ext cx="500065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2" name="Группа 39"/>
            <p:cNvGrpSpPr>
              <a:grpSpLocks/>
            </p:cNvGrpSpPr>
            <p:nvPr/>
          </p:nvGrpSpPr>
          <p:grpSpPr bwMode="auto">
            <a:xfrm>
              <a:off x="3932669" y="2536140"/>
              <a:ext cx="3387294" cy="2320023"/>
              <a:chOff x="3932100" y="2535502"/>
              <a:chExt cx="3387559" cy="2320282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4429124" y="3286124"/>
                <a:ext cx="2890535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ru-RU" sz="96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игра</a:t>
                </a: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3932100" y="2535502"/>
                <a:ext cx="869148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ru-RU" sz="96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_</a:t>
                </a:r>
              </a:p>
            </p:txBody>
          </p:sp>
        </p:grpSp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4" name="Формула" r:id="rId8" imgW="9696240" imgH="4850640" progId="Equation.3">
                    <p:embed/>
                  </p:oleObj>
                </mc:Choice>
                <mc:Fallback>
                  <p:oleObj name="Формула" r:id="rId8" imgW="9696240" imgH="4850640" progId="Equation.3">
                    <p:embed/>
                    <p:pic>
                      <p:nvPicPr>
                        <p:cNvPr id="0" name="Picture 2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642938" y="6179343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Семёнов Андрей Николаевич МБОУ «</a:t>
            </a:r>
            <a:r>
              <a:rPr lang="ru-RU" dirty="0" err="1" smtClean="0">
                <a:solidFill>
                  <a:schemeClr val="bg1"/>
                </a:solidFill>
              </a:rPr>
              <a:t>Струковская</a:t>
            </a:r>
            <a:r>
              <a:rPr lang="ru-RU" dirty="0" smtClean="0">
                <a:solidFill>
                  <a:schemeClr val="bg1"/>
                </a:solidFill>
              </a:rPr>
              <a:t> ООШ»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/>
    <p:sndAc>
      <p:stSnd>
        <p:snd r:embed="rId4" name="Начало игры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2" name="AutoShape 18"/>
          <p:cNvSpPr>
            <a:spLocks noChangeArrowheads="1"/>
          </p:cNvSpPr>
          <p:nvPr/>
        </p:nvSpPr>
        <p:spPr bwMode="auto">
          <a:xfrm rot="10800000">
            <a:off x="5076055" y="4653134"/>
            <a:ext cx="3456757" cy="1224137"/>
          </a:xfrm>
          <a:prstGeom prst="wedgeRectCallout">
            <a:avLst>
              <a:gd name="adj1" fmla="val 4093"/>
              <a:gd name="adj2" fmla="val 11313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anchor="ctr"/>
          <a:lstStyle/>
          <a:p>
            <a:pPr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М.И. Милославская</a:t>
            </a:r>
            <a:endParaRPr lang="ru-RU" sz="2800" b="1" baseline="320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0" name="Rectangle 1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3804" name="Группа 20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2" name="Багетная рамка 21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40</a:t>
              </a: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609600" y="1628800"/>
            <a:ext cx="8034365" cy="22817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Царица. Жена царя Алексея Михайловича. Родилась в селе </a:t>
            </a:r>
            <a:r>
              <a:rPr lang="ru-RU" b="1" dirty="0" err="1" smtClean="0">
                <a:solidFill>
                  <a:schemeClr val="tx1"/>
                </a:solidFill>
              </a:rPr>
              <a:t>Ильинское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762000" y="753593"/>
            <a:ext cx="3744913" cy="750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ru-RU" sz="4800" b="1" dirty="0" err="1">
                <a:solidFill>
                  <a:srgbClr val="FF0000"/>
                </a:solidFill>
              </a:rPr>
              <a:t>Болхов</a:t>
            </a:r>
            <a:r>
              <a:rPr lang="ru-RU" sz="4800" b="1" dirty="0">
                <a:solidFill>
                  <a:srgbClr val="FF0000"/>
                </a:solidFill>
              </a:rPr>
              <a:t> исторический</a:t>
            </a: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910508"/>
            <a:ext cx="4147943" cy="19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18"/>
          <p:cNvSpPr>
            <a:spLocks noChangeArrowheads="1"/>
          </p:cNvSpPr>
          <p:nvPr/>
        </p:nvSpPr>
        <p:spPr bwMode="auto">
          <a:xfrm rot="10800000">
            <a:off x="5742650" y="4725144"/>
            <a:ext cx="2457902" cy="877196"/>
          </a:xfrm>
          <a:prstGeom prst="wedgeRectCallout">
            <a:avLst>
              <a:gd name="adj1" fmla="val -36347"/>
              <a:gd name="adj2" fmla="val 115194"/>
            </a:avLst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CC0000"/>
                </a:solidFill>
                <a:latin typeface="Arial Black" pitchFamily="34" charset="0"/>
              </a:rPr>
              <a:t>9.10.1941-29.08.1943</a:t>
            </a:r>
            <a:endParaRPr lang="ru-RU" b="1" dirty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0" name="Rectangle 1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6876" name="Группа 20"/>
          <p:cNvGrpSpPr>
            <a:grpSpLocks/>
          </p:cNvGrpSpPr>
          <p:nvPr/>
        </p:nvGrpSpPr>
        <p:grpSpPr bwMode="auto">
          <a:xfrm>
            <a:off x="7771927" y="620688"/>
            <a:ext cx="857250" cy="857250"/>
            <a:chOff x="7786710" y="500042"/>
            <a:chExt cx="857256" cy="857256"/>
          </a:xfrm>
        </p:grpSpPr>
        <p:sp>
          <p:nvSpPr>
            <p:cNvPr id="22" name="Багетная рамка 21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826112" y="502746"/>
              <a:ext cx="748929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</a:t>
              </a:r>
              <a:r>
                <a:rPr lang="ru-RU" sz="4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0</a:t>
              </a:r>
              <a:endPara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539552" y="2348880"/>
            <a:ext cx="8104414" cy="15198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 smtClean="0"/>
              <a:t>Назовите дату начала и конца оккупации города </a:t>
            </a:r>
            <a:r>
              <a:rPr lang="ru-RU" sz="3200" b="1" dirty="0" err="1" smtClean="0"/>
              <a:t>Болхова</a:t>
            </a:r>
            <a:endParaRPr lang="ru-RU" sz="3200" b="1" dirty="0"/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 rot="-432856">
            <a:off x="497965" y="648824"/>
            <a:ext cx="5392944" cy="12467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defRPr/>
            </a:pPr>
            <a:r>
              <a:rPr lang="ru-RU" sz="4800" b="1" dirty="0" err="1"/>
              <a:t>Болхов</a:t>
            </a:r>
            <a:r>
              <a:rPr lang="ru-RU" sz="4800" b="1" dirty="0"/>
              <a:t> в годы ВОВ</a:t>
            </a: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57" y="4068313"/>
            <a:ext cx="3346642" cy="181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8"/>
          <p:cNvSpPr>
            <a:spLocks noChangeArrowheads="1"/>
          </p:cNvSpPr>
          <p:nvPr/>
        </p:nvSpPr>
        <p:spPr bwMode="auto">
          <a:xfrm rot="10800000">
            <a:off x="5868144" y="4653136"/>
            <a:ext cx="2522215" cy="1051184"/>
          </a:xfrm>
          <a:prstGeom prst="wedgeRectCallout">
            <a:avLst>
              <a:gd name="adj1" fmla="val -36347"/>
              <a:gd name="adj2" fmla="val 115194"/>
            </a:avLst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CC0000"/>
                </a:solidFill>
                <a:latin typeface="Arial Black" pitchFamily="34" charset="0"/>
              </a:rPr>
              <a:t> И.Г. </a:t>
            </a:r>
            <a:r>
              <a:rPr lang="ru-RU" sz="3200" b="1" dirty="0" err="1" smtClean="0">
                <a:solidFill>
                  <a:srgbClr val="CC0000"/>
                </a:solidFill>
                <a:latin typeface="Arial Black" pitchFamily="34" charset="0"/>
              </a:rPr>
              <a:t>Старинов</a:t>
            </a:r>
            <a:endParaRPr lang="ru-RU" sz="3200" b="1" dirty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13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19" name="Rectangle 1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5852" name="Группа 19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1" name="Багетная рамка 20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826112" y="502746"/>
              <a:ext cx="748929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</a:t>
              </a:r>
              <a:r>
                <a:rPr lang="ru-RU" sz="4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0</a:t>
              </a:r>
              <a:endPara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571499" y="2229271"/>
            <a:ext cx="8031415" cy="180270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 smtClean="0"/>
              <a:t>Уроженцу села </a:t>
            </a:r>
            <a:r>
              <a:rPr lang="ru-RU" sz="2800" b="1" dirty="0" err="1" smtClean="0"/>
              <a:t>Войново</a:t>
            </a:r>
            <a:r>
              <a:rPr lang="ru-RU" sz="2800" b="1" dirty="0" smtClean="0"/>
              <a:t>, конструктору мин, 17 декабря 2016г. в </a:t>
            </a:r>
            <a:r>
              <a:rPr lang="ru-RU" sz="2800" b="1" dirty="0" err="1" smtClean="0"/>
              <a:t>Болхове</a:t>
            </a:r>
            <a:r>
              <a:rPr lang="ru-RU" sz="2800" b="1" dirty="0" smtClean="0"/>
              <a:t> на офицерском кладбище открыли бюст.</a:t>
            </a:r>
            <a:endParaRPr lang="ru-RU" sz="2800" b="1" dirty="0"/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 rot="-432856">
            <a:off x="497965" y="648824"/>
            <a:ext cx="5392944" cy="12467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defRPr/>
            </a:pPr>
            <a:r>
              <a:rPr lang="ru-RU" sz="4800" b="1" dirty="0" err="1"/>
              <a:t>Болхов</a:t>
            </a:r>
            <a:r>
              <a:rPr lang="ru-RU" sz="4800" b="1" dirty="0"/>
              <a:t> в годы ВОВ</a:t>
            </a:r>
          </a:p>
        </p:txBody>
      </p:sp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57" y="4068313"/>
            <a:ext cx="3346642" cy="181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18"/>
          <p:cNvSpPr>
            <a:spLocks noChangeArrowheads="1"/>
          </p:cNvSpPr>
          <p:nvPr/>
        </p:nvSpPr>
        <p:spPr bwMode="auto">
          <a:xfrm rot="10800000">
            <a:off x="6025390" y="4797152"/>
            <a:ext cx="2491149" cy="927146"/>
          </a:xfrm>
          <a:prstGeom prst="wedgeRectCallout">
            <a:avLst>
              <a:gd name="adj1" fmla="val 1519"/>
              <a:gd name="adj2" fmla="val 108435"/>
            </a:avLst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n-lt"/>
                <a:cs typeface="Times New Roman" pitchFamily="18" charset="0"/>
              </a:rPr>
              <a:t>Нормандия-Неман 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0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54" name="Rectangle 1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4110" name="Группа 19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56" name="Багетная рамка 55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7826112" y="502746"/>
              <a:ext cx="748929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30</a:t>
              </a:r>
            </a:p>
          </p:txBody>
        </p:sp>
      </p:grpSp>
      <p:sp>
        <p:nvSpPr>
          <p:cNvPr id="58" name="Скругленный прямоугольник 57"/>
          <p:cNvSpPr/>
          <p:nvPr/>
        </p:nvSpPr>
        <p:spPr>
          <a:xfrm>
            <a:off x="632447" y="1534926"/>
            <a:ext cx="8011491" cy="23981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tx1"/>
                </a:solidFill>
              </a:rPr>
              <a:t>Как называлась французская эскадрилья, сражавшаяся в Болховском небе?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1214413" y="502767"/>
            <a:ext cx="4810977" cy="10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071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defRPr/>
            </a:pPr>
            <a:r>
              <a:rPr lang="ru-RU" sz="3600" b="1" dirty="0" err="1"/>
              <a:t>Болхов</a:t>
            </a:r>
            <a:r>
              <a:rPr lang="ru-RU" sz="3600" b="1" dirty="0"/>
              <a:t> в годы ВОВ</a:t>
            </a: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57" y="4068313"/>
            <a:ext cx="3346642" cy="181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18"/>
          <p:cNvSpPr>
            <a:spLocks noChangeArrowheads="1"/>
          </p:cNvSpPr>
          <p:nvPr/>
        </p:nvSpPr>
        <p:spPr bwMode="auto">
          <a:xfrm rot="10800000">
            <a:off x="5470758" y="4684046"/>
            <a:ext cx="3030979" cy="1008632"/>
          </a:xfrm>
          <a:prstGeom prst="wedgeRectCallout">
            <a:avLst>
              <a:gd name="adj1" fmla="val -38060"/>
              <a:gd name="adj2" fmla="val 85593"/>
            </a:avLst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Гимназия г. </a:t>
            </a:r>
            <a:r>
              <a:rPr lang="ru-RU" sz="2000" b="1" dirty="0" err="1" smtClean="0">
                <a:solidFill>
                  <a:srgbClr val="FF0000"/>
                </a:solidFill>
                <a:latin typeface="Arial Black" pitchFamily="34" charset="0"/>
              </a:rPr>
              <a:t>Болхова</a:t>
            </a:r>
            <a:endParaRPr lang="ru-RU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0" name="Rectangle 1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7900" name="Группа 20"/>
          <p:cNvGrpSpPr>
            <a:grpSpLocks/>
          </p:cNvGrpSpPr>
          <p:nvPr/>
        </p:nvGrpSpPr>
        <p:grpSpPr bwMode="auto">
          <a:xfrm>
            <a:off x="7713976" y="548681"/>
            <a:ext cx="857250" cy="857250"/>
            <a:chOff x="7818849" y="595281"/>
            <a:chExt cx="857256" cy="857256"/>
          </a:xfrm>
        </p:grpSpPr>
        <p:sp>
          <p:nvSpPr>
            <p:cNvPr id="22" name="Багетная рамка 21"/>
            <p:cNvSpPr/>
            <p:nvPr/>
          </p:nvSpPr>
          <p:spPr>
            <a:xfrm>
              <a:off x="7818849" y="595281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857691" y="639188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40</a:t>
              </a: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573074" y="1700808"/>
            <a:ext cx="8070892" cy="24623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3200" b="1" dirty="0" smtClean="0"/>
              <a:t>В годы ВОВ на территории города </a:t>
            </a:r>
            <a:r>
              <a:rPr lang="ru-RU" sz="3200" b="1" dirty="0" err="1" smtClean="0"/>
              <a:t>Болхова</a:t>
            </a:r>
            <a:r>
              <a:rPr lang="ru-RU" sz="3200" b="1" dirty="0" smtClean="0"/>
              <a:t> располагался лагерь для советских военнопленных. </a:t>
            </a:r>
            <a:r>
              <a:rPr lang="ru-RU" sz="3200" b="1" dirty="0"/>
              <a:t>Что сейчас располагаетс</a:t>
            </a:r>
            <a:r>
              <a:rPr lang="ru-RU" sz="3200" b="1" dirty="0" smtClean="0"/>
              <a:t>я в этом здании?</a:t>
            </a:r>
            <a:endParaRPr lang="ru-RU" sz="3200" b="1" dirty="0"/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 rot="-432856">
            <a:off x="458343" y="647731"/>
            <a:ext cx="5236039" cy="8038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2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defRPr/>
            </a:pPr>
            <a:r>
              <a:rPr lang="ru-RU" sz="4800" b="1" dirty="0" err="1"/>
              <a:t>Болхов</a:t>
            </a:r>
            <a:r>
              <a:rPr lang="ru-RU" sz="4800" b="1" dirty="0"/>
              <a:t> в годы ВОВ</a:t>
            </a:r>
          </a:p>
        </p:txBody>
      </p:sp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71713"/>
            <a:ext cx="3357603" cy="16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0" name="AutoShape 18"/>
          <p:cNvSpPr>
            <a:spLocks noChangeArrowheads="1"/>
          </p:cNvSpPr>
          <p:nvPr/>
        </p:nvSpPr>
        <p:spPr bwMode="auto">
          <a:xfrm rot="10800000">
            <a:off x="5422159" y="4786313"/>
            <a:ext cx="2952750" cy="865187"/>
          </a:xfrm>
          <a:prstGeom prst="wedgeRectCallout">
            <a:avLst>
              <a:gd name="adj1" fmla="val 3491"/>
              <a:gd name="adj2" fmla="val 102477"/>
            </a:avLst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>
              <a:lnSpc>
                <a:spcPct val="80000"/>
              </a:lnSpc>
              <a:defRPr/>
            </a:pPr>
            <a:r>
              <a:rPr lang="ru-RU" sz="4000" b="1" baseline="320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Никольская</a:t>
            </a:r>
            <a:endParaRPr lang="ru-RU" sz="4000" b="1" baseline="32000" dirty="0">
              <a:solidFill>
                <a:srgbClr val="0099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7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1" name="Rectangle 1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9949" name="Группа 21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3" name="Багетная рамка 22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10</a:t>
              </a: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572609" y="2060848"/>
            <a:ext cx="8048000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-609600">
              <a:spcBef>
                <a:spcPct val="20000"/>
              </a:spcBef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609600">
              <a:spcBef>
                <a:spcPct val="20000"/>
              </a:spcBef>
              <a:defRPr/>
            </a:pPr>
            <a:r>
              <a:rPr lang="ru-RU" b="1" dirty="0" smtClean="0">
                <a:cs typeface="Times New Roman" pitchFamily="18" charset="0"/>
              </a:rPr>
              <a:t>Назовите прежнее название улицы Ленина города </a:t>
            </a:r>
            <a:r>
              <a:rPr lang="ru-RU" b="1" dirty="0" err="1" smtClean="0">
                <a:cs typeface="Times New Roman" pitchFamily="18" charset="0"/>
              </a:rPr>
              <a:t>Болхова</a:t>
            </a:r>
            <a:r>
              <a:rPr lang="ru-RU" b="1" dirty="0" smtClean="0">
                <a:cs typeface="Times New Roman" pitchFamily="18" charset="0"/>
              </a:rPr>
              <a:t>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indent="-609600">
              <a:spcBef>
                <a:spcPct val="20000"/>
              </a:spcBef>
              <a:defRPr/>
            </a:pPr>
            <a:endParaRPr lang="ru-RU" sz="2800" b="1" dirty="0"/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624040" y="502768"/>
            <a:ext cx="6900288" cy="854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defRPr/>
            </a:pPr>
            <a:r>
              <a:rPr lang="ru-RU" sz="4800" b="1" dirty="0">
                <a:solidFill>
                  <a:srgbClr val="0000FF"/>
                </a:solidFill>
              </a:rPr>
              <a:t>Улицы города </a:t>
            </a:r>
            <a:r>
              <a:rPr lang="ru-RU" sz="4800" b="1" dirty="0" err="1">
                <a:solidFill>
                  <a:srgbClr val="0000FF"/>
                </a:solidFill>
              </a:rPr>
              <a:t>Болхова</a:t>
            </a:r>
            <a:endParaRPr lang="ru-RU" sz="4800" b="1" dirty="0">
              <a:solidFill>
                <a:srgbClr val="0000FF"/>
              </a:solidFill>
            </a:endParaRP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71713"/>
            <a:ext cx="3357603" cy="16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AutoShape 18"/>
          <p:cNvSpPr>
            <a:spLocks noChangeArrowheads="1"/>
          </p:cNvSpPr>
          <p:nvPr/>
        </p:nvSpPr>
        <p:spPr bwMode="auto">
          <a:xfrm rot="10800000">
            <a:off x="5364163" y="4724400"/>
            <a:ext cx="2952750" cy="935038"/>
          </a:xfrm>
          <a:prstGeom prst="wedgeRectCallout">
            <a:avLst>
              <a:gd name="adj1" fmla="val -36130"/>
              <a:gd name="adj2" fmla="val 81745"/>
            </a:avLst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</a:pPr>
            <a:r>
              <a:rPr lang="ru-RU" sz="2800" b="1" baseline="32000" dirty="0" smtClean="0">
                <a:solidFill>
                  <a:srgbClr val="0070C0"/>
                </a:solidFill>
                <a:latin typeface="Arial Black" pitchFamily="34" charset="0"/>
              </a:rPr>
              <a:t>Улица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 Ломакина</a:t>
            </a:r>
            <a:endParaRPr lang="ru-RU" sz="2800" b="1" baseline="3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7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1" name="Rectangle 1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40973" name="Группа 21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3" name="Багетная рамка 22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20</a:t>
              </a: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478119" y="1700808"/>
            <a:ext cx="8139977" cy="18722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-60960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1"/>
                </a:solidFill>
              </a:rPr>
              <a:t>Как называется улица, названная в честь героя, повторившего подвиг Александра Матросова на Болховской земле?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WordArt 6"/>
          <p:cNvSpPr>
            <a:spLocks noChangeArrowheads="1" noChangeShapeType="1" noTextEdit="1"/>
          </p:cNvSpPr>
          <p:nvPr/>
        </p:nvSpPr>
        <p:spPr bwMode="auto">
          <a:xfrm>
            <a:off x="624040" y="502768"/>
            <a:ext cx="6900288" cy="854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defRPr/>
            </a:pPr>
            <a:r>
              <a:rPr lang="ru-RU" sz="4800" b="1" dirty="0">
                <a:solidFill>
                  <a:srgbClr val="0000FF"/>
                </a:solidFill>
              </a:rPr>
              <a:t>Улицы города </a:t>
            </a:r>
            <a:r>
              <a:rPr lang="ru-RU" sz="4800" b="1" dirty="0" err="1">
                <a:solidFill>
                  <a:srgbClr val="0000FF"/>
                </a:solidFill>
              </a:rPr>
              <a:t>Болхова</a:t>
            </a:r>
            <a:endParaRPr lang="ru-RU" sz="4800" b="1" dirty="0">
              <a:solidFill>
                <a:srgbClr val="0000FF"/>
              </a:solidFill>
            </a:endParaRPr>
          </a:p>
        </p:txBody>
      </p:sp>
      <p:pic>
        <p:nvPicPr>
          <p:cNvPr id="55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71713"/>
            <a:ext cx="3357603" cy="16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AutoShape 18"/>
          <p:cNvSpPr>
            <a:spLocks noChangeArrowheads="1"/>
          </p:cNvSpPr>
          <p:nvPr/>
        </p:nvSpPr>
        <p:spPr bwMode="auto">
          <a:xfrm rot="10800000">
            <a:off x="5710922" y="4725144"/>
            <a:ext cx="2889278" cy="936104"/>
          </a:xfrm>
          <a:prstGeom prst="wedgeRectCallout">
            <a:avLst>
              <a:gd name="adj1" fmla="val 2056"/>
              <a:gd name="adj2" fmla="val 102477"/>
            </a:avLst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</a:pPr>
            <a:r>
              <a:rPr lang="ru-RU" sz="3200" b="1" baseline="32000" dirty="0" smtClean="0">
                <a:solidFill>
                  <a:srgbClr val="0070C0"/>
                </a:solidFill>
              </a:rPr>
              <a:t>Улица</a:t>
            </a:r>
            <a:r>
              <a:rPr lang="ru-RU" sz="3200" b="1" dirty="0" smtClean="0">
                <a:solidFill>
                  <a:srgbClr val="0070C0"/>
                </a:solidFill>
              </a:rPr>
              <a:t> Первомайская</a:t>
            </a:r>
            <a:endParaRPr lang="ru-RU" sz="3200" b="1" baseline="32000" dirty="0" smtClean="0">
              <a:solidFill>
                <a:srgbClr val="0070C0"/>
              </a:solidFill>
            </a:endParaRPr>
          </a:p>
        </p:txBody>
      </p:sp>
      <p:sp>
        <p:nvSpPr>
          <p:cNvPr id="17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1" name="Rectangle 1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41997" name="Группа 21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3" name="Багетная рамка 22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30</a:t>
              </a: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500063" y="1785938"/>
            <a:ext cx="8143875" cy="1571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800" b="1" dirty="0" smtClean="0"/>
              <a:t>На какой улице города </a:t>
            </a:r>
            <a:r>
              <a:rPr lang="ru-RU" sz="2800" b="1" dirty="0" err="1" smtClean="0"/>
              <a:t>Болхова</a:t>
            </a:r>
            <a:r>
              <a:rPr lang="ru-RU" sz="2800" b="1" dirty="0" smtClean="0"/>
              <a:t> установлен танк т-34?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624040" y="502768"/>
            <a:ext cx="6900288" cy="854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defRPr/>
            </a:pPr>
            <a:r>
              <a:rPr lang="ru-RU" sz="4800" b="1" dirty="0">
                <a:solidFill>
                  <a:srgbClr val="0000FF"/>
                </a:solidFill>
              </a:rPr>
              <a:t>Улицы города </a:t>
            </a:r>
            <a:r>
              <a:rPr lang="ru-RU" sz="4800" b="1" dirty="0" err="1">
                <a:solidFill>
                  <a:srgbClr val="0000FF"/>
                </a:solidFill>
              </a:rPr>
              <a:t>Болхова</a:t>
            </a:r>
            <a:endParaRPr lang="ru-RU" sz="4800" b="1" dirty="0">
              <a:solidFill>
                <a:srgbClr val="0000FF"/>
              </a:solidFill>
            </a:endParaRP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71713"/>
            <a:ext cx="3357603" cy="16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18"/>
          <p:cNvSpPr>
            <a:spLocks noChangeArrowheads="1"/>
          </p:cNvSpPr>
          <p:nvPr/>
        </p:nvSpPr>
        <p:spPr bwMode="auto">
          <a:xfrm rot="10800000">
            <a:off x="5508104" y="4532197"/>
            <a:ext cx="2989343" cy="985033"/>
          </a:xfrm>
          <a:prstGeom prst="rect">
            <a:avLst/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</a:pPr>
            <a:r>
              <a:rPr lang="ru-RU" sz="2800" b="1" dirty="0" smtClean="0"/>
              <a:t>Улица генерала Белова</a:t>
            </a:r>
            <a:endParaRPr lang="ru-RU" sz="2800" b="1" baseline="3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0" name="Rectangle 1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43020" name="Группа 20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2" name="Багетная рамка 21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40</a:t>
              </a: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616697" y="1700808"/>
            <a:ext cx="7996569" cy="18722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09600" indent="-609600">
              <a:spcBef>
                <a:spcPct val="20000"/>
              </a:spcBef>
              <a:defRPr/>
            </a:pPr>
            <a:endParaRPr lang="ru-RU" sz="2000" b="1" dirty="0"/>
          </a:p>
          <a:p>
            <a:pPr marL="609600" indent="-609600">
              <a:spcBef>
                <a:spcPct val="20000"/>
              </a:spcBef>
              <a:defRPr/>
            </a:pPr>
            <a:r>
              <a:rPr lang="ru-RU" sz="2800" b="1" dirty="0" smtClean="0"/>
              <a:t>Прежнее название улицы Левобережная. Чьё имя носит улица в настоящее время?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624040" y="502768"/>
            <a:ext cx="6900288" cy="854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defRPr/>
            </a:pPr>
            <a:r>
              <a:rPr lang="ru-RU" sz="4800" b="1" dirty="0">
                <a:solidFill>
                  <a:srgbClr val="0000FF"/>
                </a:solidFill>
              </a:rPr>
              <a:t>Улицы города </a:t>
            </a:r>
            <a:r>
              <a:rPr lang="ru-RU" sz="4800" b="1" dirty="0" err="1">
                <a:solidFill>
                  <a:srgbClr val="0000FF"/>
                </a:solidFill>
              </a:rPr>
              <a:t>Болхова</a:t>
            </a:r>
            <a:endParaRPr lang="ru-RU" sz="4800" b="1" dirty="0">
              <a:solidFill>
                <a:srgbClr val="0000FF"/>
              </a:solidFill>
            </a:endParaRP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71713"/>
            <a:ext cx="3357603" cy="16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58363" y="2832118"/>
            <a:ext cx="863600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21" name="AutoShape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0751" y="2832118"/>
            <a:ext cx="863600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22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85563" y="2832118"/>
            <a:ext cx="863600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23" name="AutoShape 1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21963" y="2832118"/>
            <a:ext cx="863600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24" name="AutoShape 1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58363" y="3624280"/>
            <a:ext cx="863600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26" name="AutoShape 2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0751" y="3624280"/>
            <a:ext cx="863600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27" name="AutoShape 22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85563" y="3624280"/>
            <a:ext cx="863600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28" name="AutoShape 2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21963" y="3624280"/>
            <a:ext cx="863600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29" name="AutoShape 2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58363" y="4416443"/>
            <a:ext cx="863600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31" name="AutoShape 26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0751" y="4416443"/>
            <a:ext cx="863600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32" name="AutoShape 27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85563" y="4416443"/>
            <a:ext cx="863600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33" name="AutoShape 28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21963" y="4416443"/>
            <a:ext cx="863600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34" name="AutoShape 29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58363" y="5208605"/>
            <a:ext cx="863600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36" name="AutoShape 31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0751" y="5208605"/>
            <a:ext cx="863600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37" name="AutoShape 32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85563" y="5208605"/>
            <a:ext cx="863600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38" name="AutoShape 33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21963" y="5208605"/>
            <a:ext cx="863600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120875" name="WordArt 43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95899" y="377666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  <a:hlinkClick r:id="rId10" action="ppaction://hlinksldjump"/>
              </a:rPr>
              <a:t>6</a:t>
            </a:r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  <a:hlinkClick r:id="rId10" action="ppaction://hlinksldjump"/>
              </a:rPr>
              <a:t>0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009900"/>
              </a:solidFill>
              <a:latin typeface="Times New Roman"/>
              <a:cs typeface="Times New Roman"/>
            </a:endParaRPr>
          </a:p>
        </p:txBody>
      </p:sp>
      <p:sp>
        <p:nvSpPr>
          <p:cNvPr id="120876" name="WordArt 44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43625" y="376396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  <a:hlinkClick r:id="rId9" action="ppaction://hlinksldjump"/>
              </a:rPr>
              <a:t>7</a:t>
            </a:r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  <a:hlinkClick r:id="rId9" action="ppaction://hlinksldjump"/>
              </a:rPr>
              <a:t>0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009900"/>
              </a:solidFill>
              <a:latin typeface="Times New Roman"/>
              <a:cs typeface="Times New Roman"/>
            </a:endParaRPr>
          </a:p>
        </p:txBody>
      </p:sp>
      <p:sp>
        <p:nvSpPr>
          <p:cNvPr id="120877" name="WordArt 45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24688" y="3768725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  <a:hlinkClick r:id="rId8" action="ppaction://hlinksldjump"/>
              </a:rPr>
              <a:t>80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009900"/>
              </a:solidFill>
              <a:latin typeface="Times New Roman"/>
              <a:cs typeface="Times New Roman"/>
            </a:endParaRPr>
          </a:p>
        </p:txBody>
      </p:sp>
      <p:sp>
        <p:nvSpPr>
          <p:cNvPr id="120879" name="WordArt 47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402138" y="456088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  <a:hlinkClick r:id="rId11" action="ppaction://hlinksldjump"/>
              </a:rPr>
              <a:t>5</a:t>
            </a:r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  <a:hlinkClick r:id="rId11" action="ppaction://hlinksldjump"/>
              </a:rPr>
              <a:t>0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009900"/>
              </a:solidFill>
              <a:latin typeface="Times New Roman"/>
              <a:cs typeface="Times New Roman"/>
            </a:endParaRPr>
          </a:p>
        </p:txBody>
      </p:sp>
      <p:sp>
        <p:nvSpPr>
          <p:cNvPr id="120880" name="WordArt 48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64150" y="456088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  <a:hlinkClick r:id="rId14" action="ppaction://hlinksldjump"/>
              </a:rPr>
              <a:t>60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009900"/>
              </a:solidFill>
              <a:latin typeface="Times New Roman"/>
              <a:cs typeface="Times New Roman"/>
            </a:endParaRPr>
          </a:p>
        </p:txBody>
      </p:sp>
      <p:sp>
        <p:nvSpPr>
          <p:cNvPr id="120881" name="WordArt 49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27750" y="456088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  <a:hlinkClick r:id="rId13" action="ppaction://hlinksldjump"/>
              </a:rPr>
              <a:t>7</a:t>
            </a:r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  <a:hlinkClick r:id="rId13" action="ppaction://hlinksldjump"/>
              </a:rPr>
              <a:t>0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009900"/>
              </a:solidFill>
              <a:latin typeface="Times New Roman"/>
              <a:cs typeface="Times New Roman"/>
            </a:endParaRPr>
          </a:p>
        </p:txBody>
      </p:sp>
      <p:sp>
        <p:nvSpPr>
          <p:cNvPr id="120882" name="WordArt 50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992938" y="456088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  <a:hlinkClick r:id="rId12" action="ppaction://hlinksldjump"/>
              </a:rPr>
              <a:t>80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009900"/>
              </a:solidFill>
              <a:latin typeface="Times New Roman"/>
              <a:cs typeface="Times New Roman"/>
            </a:endParaRPr>
          </a:p>
        </p:txBody>
      </p:sp>
      <p:sp>
        <p:nvSpPr>
          <p:cNvPr id="120884" name="WordArt 52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402138" y="535146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5</a:t>
            </a:r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0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009900"/>
              </a:solidFill>
              <a:latin typeface="Times New Roman"/>
              <a:cs typeface="Times New Roman"/>
            </a:endParaRPr>
          </a:p>
        </p:txBody>
      </p:sp>
      <p:sp>
        <p:nvSpPr>
          <p:cNvPr id="120885" name="WordArt 53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64150" y="535146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6</a:t>
            </a:r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0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009900"/>
              </a:solidFill>
              <a:latin typeface="Times New Roman"/>
              <a:cs typeface="Times New Roman"/>
            </a:endParaRPr>
          </a:p>
        </p:txBody>
      </p:sp>
      <p:sp>
        <p:nvSpPr>
          <p:cNvPr id="120886" name="WordArt 54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27750" y="535146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7</a:t>
            </a:r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0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009900"/>
              </a:solidFill>
              <a:latin typeface="Times New Roman"/>
              <a:cs typeface="Times New Roman"/>
            </a:endParaRPr>
          </a:p>
        </p:txBody>
      </p:sp>
      <p:sp>
        <p:nvSpPr>
          <p:cNvPr id="120887" name="WordArt 55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6992938" y="535146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  <a:hlinkClick r:id="rId16" action="ppaction://hlinksldjump"/>
              </a:rPr>
              <a:t>80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009900"/>
              </a:solidFill>
              <a:latin typeface="Times New Roman"/>
              <a:cs typeface="Times New Roman"/>
            </a:endParaRPr>
          </a:p>
        </p:txBody>
      </p:sp>
      <p:sp>
        <p:nvSpPr>
          <p:cNvPr id="120889" name="Rectangle 57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858000" y="6143625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8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sp>
        <p:nvSpPr>
          <p:cNvPr id="120891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9634" y="2819401"/>
            <a:ext cx="3568729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ВЕСЕЛЫЕ ВОПРОСЫ</a:t>
            </a:r>
            <a:endParaRPr lang="ru-RU" sz="22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892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9634" y="3611563"/>
            <a:ext cx="3568729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МИРЕ ЧИСЕЛ</a:t>
            </a:r>
            <a:endParaRPr lang="ru-RU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893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9634" y="4403726"/>
            <a:ext cx="3568729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ЛОГИКА</a:t>
            </a:r>
          </a:p>
        </p:txBody>
      </p:sp>
      <p:sp>
        <p:nvSpPr>
          <p:cNvPr id="120894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9634" y="5208588"/>
            <a:ext cx="3568729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ВЕЛИКИЕ МАТЕМАТИКИ</a:t>
            </a:r>
            <a:endParaRPr lang="ru-RU" sz="18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902" name="WordArt 70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403725" y="2981325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5</a:t>
            </a:r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0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009900"/>
              </a:solidFill>
              <a:latin typeface="Times New Roman"/>
              <a:cs typeface="Times New Roman"/>
            </a:endParaRPr>
          </a:p>
        </p:txBody>
      </p:sp>
      <p:sp>
        <p:nvSpPr>
          <p:cNvPr id="120903" name="WordArt 71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07013" y="2959100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6</a:t>
            </a:r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0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009900"/>
              </a:solidFill>
              <a:latin typeface="Times New Roman"/>
              <a:cs typeface="Times New Roman"/>
            </a:endParaRPr>
          </a:p>
        </p:txBody>
      </p:sp>
      <p:sp>
        <p:nvSpPr>
          <p:cNvPr id="120904" name="WordArt 7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43625" y="2981325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7</a:t>
            </a:r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0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009900"/>
              </a:solidFill>
              <a:latin typeface="Times New Roman"/>
              <a:cs typeface="Times New Roman"/>
            </a:endParaRPr>
          </a:p>
        </p:txBody>
      </p:sp>
      <p:sp>
        <p:nvSpPr>
          <p:cNvPr id="120905" name="WordArt 7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46913" y="2981325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80</a:t>
            </a:r>
          </a:p>
        </p:txBody>
      </p:sp>
      <p:sp>
        <p:nvSpPr>
          <p:cNvPr id="120907" name="WordArt 75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403725" y="376713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  <a:hlinkClick r:id="rId7" action="ppaction://hlinksldjump"/>
              </a:rPr>
              <a:t>5</a:t>
            </a:r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  <a:hlinkClick r:id="rId7" action="ppaction://hlinksldjump"/>
              </a:rPr>
              <a:t>0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0099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357686" y="642918"/>
            <a:ext cx="33662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раунд </a:t>
            </a:r>
          </a:p>
        </p:txBody>
      </p:sp>
      <p:grpSp>
        <p:nvGrpSpPr>
          <p:cNvPr id="44154" name="Группа 95"/>
          <p:cNvGrpSpPr>
            <a:grpSpLocks/>
          </p:cNvGrpSpPr>
          <p:nvPr/>
        </p:nvGrpSpPr>
        <p:grpSpPr bwMode="auto">
          <a:xfrm>
            <a:off x="785813" y="403225"/>
            <a:ext cx="3143250" cy="1571625"/>
            <a:chOff x="785786" y="428604"/>
            <a:chExt cx="3143272" cy="1571636"/>
          </a:xfrm>
        </p:grpSpPr>
        <p:grpSp>
          <p:nvGrpSpPr>
            <p:cNvPr id="44155" name="Группа 37"/>
            <p:cNvGrpSpPr>
              <a:grpSpLocks/>
            </p:cNvGrpSpPr>
            <p:nvPr/>
          </p:nvGrpSpPr>
          <p:grpSpPr bwMode="auto">
            <a:xfrm>
              <a:off x="785786" y="428604"/>
              <a:ext cx="3143272" cy="1571636"/>
              <a:chOff x="214282" y="214290"/>
              <a:chExt cx="8715436" cy="6429420"/>
            </a:xfrm>
          </p:grpSpPr>
          <p:sp>
            <p:nvSpPr>
              <p:cNvPr id="67" name="Багетная рамка 66"/>
              <p:cNvSpPr/>
              <p:nvPr/>
            </p:nvSpPr>
            <p:spPr>
              <a:xfrm>
                <a:off x="7459538" y="571482"/>
                <a:ext cx="999193" cy="928692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8" name="Прямоугольник 67">
                <a:hlinkClick r:id="rId20" action="ppaction://hlinksldjump"/>
              </p:cNvPr>
              <p:cNvSpPr/>
              <p:nvPr/>
            </p:nvSpPr>
            <p:spPr>
              <a:xfrm>
                <a:off x="7500958" y="642918"/>
                <a:ext cx="92845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214282" y="214290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Группа 11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4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5" name="Овал 94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71" name="4-конечная звезда 10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4-конечная звезда 71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4-конечная звезда 72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 bwMode="auto">
              <a:xfrm rot="19275439">
                <a:off x="1037405" y="2799047"/>
                <a:ext cx="462184" cy="298741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Полилиния 74"/>
              <p:cNvSpPr/>
              <p:nvPr/>
            </p:nvSpPr>
            <p:spPr bwMode="auto">
              <a:xfrm rot="1394041">
                <a:off x="1825317" y="1941791"/>
                <a:ext cx="321325" cy="188339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" name="Полилиния 75"/>
              <p:cNvSpPr/>
              <p:nvPr/>
            </p:nvSpPr>
            <p:spPr bwMode="auto">
              <a:xfrm rot="15154483">
                <a:off x="1437458" y="4021142"/>
                <a:ext cx="467594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 bwMode="auto">
              <a:xfrm rot="16898388">
                <a:off x="2042699" y="3045866"/>
                <a:ext cx="467594" cy="25970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 bwMode="auto">
              <a:xfrm rot="7884008">
                <a:off x="2588367" y="1226943"/>
                <a:ext cx="318226" cy="18927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 bwMode="auto">
              <a:xfrm rot="7469707">
                <a:off x="3365598" y="4946914"/>
                <a:ext cx="357192" cy="34773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 bwMode="auto">
              <a:xfrm rot="19744319">
                <a:off x="2454764" y="4994142"/>
                <a:ext cx="316925" cy="194831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 bwMode="auto">
              <a:xfrm rot="19744319">
                <a:off x="2758485" y="3760213"/>
                <a:ext cx="316925" cy="67541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 bwMode="auto">
              <a:xfrm rot="19744319">
                <a:off x="3506780" y="603952"/>
                <a:ext cx="316925" cy="67541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4-конечная звезда 82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4-конечная звезда 83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4-конечная звезда 84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4-конечная звезда 85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4-конечная звезда 86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Пятно 1 87"/>
              <p:cNvSpPr/>
              <p:nvPr/>
            </p:nvSpPr>
            <p:spPr>
              <a:xfrm>
                <a:off x="500393" y="500042"/>
                <a:ext cx="145259" cy="71440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Пятно 1 88"/>
              <p:cNvSpPr/>
              <p:nvPr/>
            </p:nvSpPr>
            <p:spPr>
              <a:xfrm>
                <a:off x="1143047" y="500042"/>
                <a:ext cx="286114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Пятно 1 89"/>
              <p:cNvSpPr/>
              <p:nvPr/>
            </p:nvSpPr>
            <p:spPr>
              <a:xfrm>
                <a:off x="711677" y="714358"/>
                <a:ext cx="286114" cy="214312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Пятно 1 90"/>
              <p:cNvSpPr/>
              <p:nvPr/>
            </p:nvSpPr>
            <p:spPr>
              <a:xfrm>
                <a:off x="425565" y="1214422"/>
                <a:ext cx="286111" cy="21431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Пятно 1 91"/>
              <p:cNvSpPr/>
              <p:nvPr/>
            </p:nvSpPr>
            <p:spPr>
              <a:xfrm>
                <a:off x="1640444" y="357166"/>
                <a:ext cx="286111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Пятно 1 92"/>
              <p:cNvSpPr/>
              <p:nvPr/>
            </p:nvSpPr>
            <p:spPr>
              <a:xfrm>
                <a:off x="214282" y="1785926"/>
                <a:ext cx="497395" cy="21431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4156" name="Группа 41"/>
            <p:cNvGrpSpPr>
              <a:grpSpLocks/>
            </p:cNvGrpSpPr>
            <p:nvPr/>
          </p:nvGrpSpPr>
          <p:grpSpPr bwMode="auto">
            <a:xfrm>
              <a:off x="1938296" y="465675"/>
              <a:ext cx="1390075" cy="1114804"/>
              <a:chOff x="2116883" y="567443"/>
              <a:chExt cx="1863963" cy="2026917"/>
            </a:xfrm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2116883" y="928670"/>
                <a:ext cx="1845200" cy="1063228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32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СВОЯ</a:t>
                </a: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2727269" y="1643050"/>
                <a:ext cx="1253577" cy="95131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ru-RU" sz="28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игра</a:t>
                </a: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2351472" y="567443"/>
                <a:ext cx="569387" cy="92332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ru-RU" sz="54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_</a:t>
                </a:r>
              </a:p>
            </p:txBody>
          </p:sp>
        </p:grpSp>
      </p:grpSp>
      <p:sp>
        <p:nvSpPr>
          <p:cNvPr id="97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6346" y="2819401"/>
            <a:ext cx="3568729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Болхов</a:t>
            </a:r>
            <a:r>
              <a:rPr lang="ru-RU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литературный</a:t>
            </a:r>
            <a:endParaRPr lang="ru-RU" sz="20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6346" y="3611563"/>
            <a:ext cx="3568729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Храмы г. </a:t>
            </a:r>
            <a:r>
              <a:rPr lang="ru-RU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Болхова</a:t>
            </a:r>
            <a:endParaRPr lang="ru-RU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9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6346" y="4403726"/>
            <a:ext cx="3568729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Знаменитые люди</a:t>
            </a:r>
          </a:p>
        </p:txBody>
      </p:sp>
      <p:sp>
        <p:nvSpPr>
          <p:cNvPr id="100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6346" y="5208588"/>
            <a:ext cx="3568729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Разное</a:t>
            </a:r>
            <a:endParaRPr lang="ru-RU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0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7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0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0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0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0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7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08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0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7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08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20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8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08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0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8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08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20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8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0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20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0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20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08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20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8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0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20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8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0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2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90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09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20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90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09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20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90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09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20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90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0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20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907"/>
                  </p:tgtEl>
                </p:cond>
              </p:nextCondLst>
            </p:seq>
          </p:childTnLst>
        </p:cTn>
      </p:par>
    </p:tnLst>
    <p:bldLst>
      <p:bldP spid="120875" grpId="0" animBg="1"/>
      <p:bldP spid="120876" grpId="0" animBg="1"/>
      <p:bldP spid="120877" grpId="0" animBg="1"/>
      <p:bldP spid="120879" grpId="0" animBg="1"/>
      <p:bldP spid="120880" grpId="0" animBg="1"/>
      <p:bldP spid="120881" grpId="0" animBg="1"/>
      <p:bldP spid="120882" grpId="0" animBg="1"/>
      <p:bldP spid="120884" grpId="0" animBg="1"/>
      <p:bldP spid="120885" grpId="0" animBg="1"/>
      <p:bldP spid="120886" grpId="0" animBg="1"/>
      <p:bldP spid="120887" grpId="0" animBg="1"/>
      <p:bldP spid="120902" grpId="0" animBg="1"/>
      <p:bldP spid="120903" grpId="0" animBg="1"/>
      <p:bldP spid="120904" grpId="0" animBg="1"/>
      <p:bldP spid="120905" grpId="0" animBg="1"/>
      <p:bldP spid="1209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4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71950" y="5422900"/>
            <a:ext cx="936625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2" name="AutoShape 14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08800" y="542290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3" name="AutoShape 14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72175" y="5422900"/>
            <a:ext cx="936625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4" name="AutoShape 15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8575" y="542290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5" name="AutoShape 14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71950" y="4552950"/>
            <a:ext cx="936625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7" name="AutoShape 14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08800" y="455295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8" name="AutoShape 144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72175" y="4552950"/>
            <a:ext cx="936625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9" name="AutoShape 145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8575" y="455295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0" name="AutoShape 136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71950" y="3689350"/>
            <a:ext cx="936625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2" name="AutoShape 138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08800" y="368935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3" name="AutoShape 139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72175" y="3689350"/>
            <a:ext cx="936625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4" name="AutoShape 140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8575" y="368935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15" name="AutoShape 51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71950" y="2824163"/>
            <a:ext cx="936625" cy="865187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17" name="AutoShape 53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08800" y="2824163"/>
            <a:ext cx="863600" cy="865187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18" name="AutoShape 54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72175" y="2824163"/>
            <a:ext cx="936625" cy="865187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19" name="AutoShape 55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13109" y="2825182"/>
            <a:ext cx="863600" cy="865187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8253" name="WordArt 61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87850" y="3019425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254" name="WordArt 62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87962" y="300435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20</a:t>
            </a:r>
          </a:p>
        </p:txBody>
      </p:sp>
      <p:sp>
        <p:nvSpPr>
          <p:cNvPr id="8255" name="WordArt 63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76963" y="299561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30</a:t>
            </a:r>
          </a:p>
        </p:txBody>
      </p:sp>
      <p:sp>
        <p:nvSpPr>
          <p:cNvPr id="8256" name="WordArt 64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80250" y="301783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40</a:t>
            </a:r>
          </a:p>
        </p:txBody>
      </p:sp>
      <p:sp>
        <p:nvSpPr>
          <p:cNvPr id="8280" name="WordArt 88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76738" y="386556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281" name="WordArt 89"/>
          <p:cNvSpPr>
            <a:spLocks noChangeArrowheads="1" noChangeShapeType="1" noTextEdit="1"/>
          </p:cNvSpPr>
          <p:nvPr/>
        </p:nvSpPr>
        <p:spPr bwMode="auto">
          <a:xfrm>
            <a:off x="5287962" y="384333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20</a:t>
            </a:r>
          </a:p>
        </p:txBody>
      </p:sp>
      <p:sp>
        <p:nvSpPr>
          <p:cNvPr id="8282" name="WordArt 90"/>
          <p:cNvSpPr>
            <a:spLocks noChangeArrowheads="1" noChangeShapeType="1" noTextEdit="1"/>
          </p:cNvSpPr>
          <p:nvPr/>
        </p:nvSpPr>
        <p:spPr bwMode="auto">
          <a:xfrm>
            <a:off x="6176962" y="3848127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30</a:t>
            </a:r>
          </a:p>
        </p:txBody>
      </p:sp>
      <p:sp>
        <p:nvSpPr>
          <p:cNvPr id="8283" name="WordArt 91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53263" y="384333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40</a:t>
            </a:r>
          </a:p>
        </p:txBody>
      </p:sp>
      <p:sp>
        <p:nvSpPr>
          <p:cNvPr id="8285" name="WordArt 93"/>
          <p:cNvSpPr>
            <a:spLocks noChangeArrowheads="1" noChangeShapeType="1" noTextEdit="1"/>
          </p:cNvSpPr>
          <p:nvPr/>
        </p:nvSpPr>
        <p:spPr bwMode="auto">
          <a:xfrm>
            <a:off x="4387850" y="469741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286" name="WordArt 94"/>
          <p:cNvSpPr>
            <a:spLocks noChangeArrowheads="1" noChangeShapeType="1" noTextEdit="1"/>
          </p:cNvSpPr>
          <p:nvPr/>
        </p:nvSpPr>
        <p:spPr bwMode="auto">
          <a:xfrm>
            <a:off x="5251450" y="469741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20</a:t>
            </a:r>
          </a:p>
        </p:txBody>
      </p:sp>
      <p:sp>
        <p:nvSpPr>
          <p:cNvPr id="8287" name="WordArt 95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42945" y="469741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30</a:t>
            </a:r>
          </a:p>
        </p:txBody>
      </p:sp>
      <p:sp>
        <p:nvSpPr>
          <p:cNvPr id="8288" name="WordArt 96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80250" y="469741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40</a:t>
            </a:r>
          </a:p>
        </p:txBody>
      </p:sp>
      <p:sp>
        <p:nvSpPr>
          <p:cNvPr id="8300" name="WordArt 108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87850" y="5632450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301" name="WordArt 109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53038" y="5632450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20</a:t>
            </a:r>
          </a:p>
        </p:txBody>
      </p:sp>
      <p:sp>
        <p:nvSpPr>
          <p:cNvPr id="8302" name="WordArt 110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42945" y="5632450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30</a:t>
            </a:r>
          </a:p>
        </p:txBody>
      </p:sp>
      <p:sp>
        <p:nvSpPr>
          <p:cNvPr id="8303" name="WordArt 111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53263" y="5632450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40</a:t>
            </a:r>
          </a:p>
        </p:txBody>
      </p:sp>
      <p:sp>
        <p:nvSpPr>
          <p:cNvPr id="8309" name="Rectangle 117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929454" y="6357958"/>
            <a:ext cx="1714512" cy="431801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311" name="AutoShape 1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2824172"/>
            <a:ext cx="3600450" cy="865188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tx1"/>
                </a:solidFill>
              </a:rPr>
              <a:t>ИНСТРУМЕНТЫ</a:t>
            </a:r>
          </a:p>
          <a:p>
            <a:pPr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tx1"/>
                </a:solidFill>
              </a:rPr>
              <a:t>И УСТРОЙСТВА</a:t>
            </a:r>
          </a:p>
        </p:txBody>
      </p:sp>
      <p:sp>
        <p:nvSpPr>
          <p:cNvPr id="8312" name="AutoShape 1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3689360"/>
            <a:ext cx="3600450" cy="863600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b="1" dirty="0">
                <a:solidFill>
                  <a:schemeClr val="tx1"/>
                </a:solidFill>
              </a:rPr>
              <a:t>ЧИСЛА</a:t>
            </a:r>
          </a:p>
        </p:txBody>
      </p:sp>
      <p:sp>
        <p:nvSpPr>
          <p:cNvPr id="8317" name="AutoShape 1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4552960"/>
            <a:ext cx="3600450" cy="863600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b="1" dirty="0">
                <a:solidFill>
                  <a:schemeClr val="tx1"/>
                </a:solidFill>
              </a:rPr>
              <a:t>ЛОГИКА</a:t>
            </a:r>
          </a:p>
        </p:txBody>
      </p:sp>
      <p:sp>
        <p:nvSpPr>
          <p:cNvPr id="8321" name="AutoShape 1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5416560"/>
            <a:ext cx="3600450" cy="865187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Улицы города </a:t>
            </a:r>
            <a:r>
              <a:rPr lang="ru-RU" sz="1600" b="1" dirty="0" err="1" smtClean="0">
                <a:solidFill>
                  <a:schemeClr val="tx1"/>
                </a:solidFill>
              </a:rPr>
              <a:t>Болхова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500562" y="500042"/>
            <a:ext cx="342016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 </a:t>
            </a: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раунд </a:t>
            </a:r>
          </a:p>
        </p:txBody>
      </p:sp>
      <p:sp>
        <p:nvSpPr>
          <p:cNvPr id="62" name="AutoShape 1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2803552"/>
            <a:ext cx="3600450" cy="865188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Географическое положение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3" name="AutoShape 1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3668740"/>
            <a:ext cx="3600450" cy="863600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sz="2000" b="1" dirty="0" err="1" smtClean="0">
                <a:solidFill>
                  <a:schemeClr val="tx1"/>
                </a:solidFill>
              </a:rPr>
              <a:t>Болхов</a:t>
            </a:r>
            <a:r>
              <a:rPr lang="ru-RU" sz="2000" b="1" dirty="0" smtClean="0">
                <a:solidFill>
                  <a:schemeClr val="tx1"/>
                </a:solidFill>
              </a:rPr>
              <a:t> исторический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4" name="AutoShape 1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4532340"/>
            <a:ext cx="3600450" cy="863600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sz="1800" b="1" dirty="0" err="1" smtClean="0">
                <a:solidFill>
                  <a:schemeClr val="tx1"/>
                </a:solidFill>
              </a:rPr>
              <a:t>Болхов</a:t>
            </a:r>
            <a:r>
              <a:rPr lang="ru-RU" sz="1800" b="1" dirty="0" smtClean="0">
                <a:solidFill>
                  <a:schemeClr val="tx1"/>
                </a:solidFill>
              </a:rPr>
              <a:t> в годы ВОВ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pSp>
        <p:nvGrpSpPr>
          <p:cNvPr id="21588" name="Группа 64"/>
          <p:cNvGrpSpPr>
            <a:grpSpLocks/>
          </p:cNvGrpSpPr>
          <p:nvPr/>
        </p:nvGrpSpPr>
        <p:grpSpPr bwMode="auto">
          <a:xfrm>
            <a:off x="785813" y="357188"/>
            <a:ext cx="3065462" cy="1487487"/>
            <a:chOff x="785786" y="428604"/>
            <a:chExt cx="3143272" cy="1571636"/>
          </a:xfrm>
        </p:grpSpPr>
        <p:grpSp>
          <p:nvGrpSpPr>
            <p:cNvPr id="21589" name="Группа 37"/>
            <p:cNvGrpSpPr>
              <a:grpSpLocks/>
            </p:cNvGrpSpPr>
            <p:nvPr/>
          </p:nvGrpSpPr>
          <p:grpSpPr bwMode="auto">
            <a:xfrm>
              <a:off x="785786" y="428604"/>
              <a:ext cx="3143272" cy="1571635"/>
              <a:chOff x="214282" y="214290"/>
              <a:chExt cx="8715436" cy="6429420"/>
            </a:xfrm>
          </p:grpSpPr>
          <p:sp>
            <p:nvSpPr>
              <p:cNvPr id="71" name="Багетная рамка 70"/>
              <p:cNvSpPr/>
              <p:nvPr/>
            </p:nvSpPr>
            <p:spPr>
              <a:xfrm>
                <a:off x="7458339" y="571099"/>
                <a:ext cx="1001982" cy="926329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2" name="Прямоугольник 71">
                <a:hlinkClick r:id="rId16" action="ppaction://hlinksldjump"/>
              </p:cNvPr>
              <p:cNvSpPr/>
              <p:nvPr/>
            </p:nvSpPr>
            <p:spPr>
              <a:xfrm>
                <a:off x="7500958" y="642918"/>
                <a:ext cx="92845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214282" y="214290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Группа 11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8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9" name="Овал 98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75" name="4-конечная звезда 10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4-конечная звезда 75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4-конечная звезда 76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 bwMode="auto">
              <a:xfrm rot="19275439">
                <a:off x="1035727" y="2801154"/>
                <a:ext cx="464882" cy="295056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 bwMode="auto">
              <a:xfrm rot="1394041">
                <a:off x="1825576" y="1943442"/>
                <a:ext cx="320455" cy="18526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 bwMode="auto">
              <a:xfrm rot="15154483">
                <a:off x="1438824" y="4020588"/>
                <a:ext cx="466597" cy="38815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 bwMode="auto">
              <a:xfrm rot="16898388">
                <a:off x="2043624" y="3047659"/>
                <a:ext cx="466597" cy="261779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 bwMode="auto">
              <a:xfrm rot="7884008">
                <a:off x="2585070" y="1227672"/>
                <a:ext cx="322498" cy="18956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 bwMode="auto">
              <a:xfrm rot="7469707">
                <a:off x="3364533" y="4946646"/>
                <a:ext cx="356809" cy="347536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 bwMode="auto">
              <a:xfrm rot="19744319">
                <a:off x="2452944" y="4996903"/>
                <a:ext cx="320452" cy="19212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 bwMode="auto">
              <a:xfrm rot="19744319">
                <a:off x="2759858" y="3761794"/>
                <a:ext cx="315940" cy="67244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 bwMode="auto">
              <a:xfrm rot="19744319">
                <a:off x="3504573" y="605406"/>
                <a:ext cx="320455" cy="67244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4-конечная звезда 86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4-конечная звезда 87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4-конечная звезда 88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4-конечная звезда 89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4-конечная звезда 90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Пятно 1 91"/>
              <p:cNvSpPr/>
              <p:nvPr/>
            </p:nvSpPr>
            <p:spPr>
              <a:xfrm>
                <a:off x="498627" y="502482"/>
                <a:ext cx="148945" cy="68617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Пятно 1 92"/>
              <p:cNvSpPr/>
              <p:nvPr/>
            </p:nvSpPr>
            <p:spPr>
              <a:xfrm>
                <a:off x="1144049" y="502482"/>
                <a:ext cx="284345" cy="137234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Пятно 1 93"/>
              <p:cNvSpPr/>
              <p:nvPr/>
            </p:nvSpPr>
            <p:spPr>
              <a:xfrm>
                <a:off x="710760" y="715193"/>
                <a:ext cx="288860" cy="21271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Пятно 1 94"/>
              <p:cNvSpPr/>
              <p:nvPr/>
            </p:nvSpPr>
            <p:spPr>
              <a:xfrm>
                <a:off x="426412" y="1216100"/>
                <a:ext cx="284348" cy="212711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Пятно 1 95"/>
              <p:cNvSpPr/>
              <p:nvPr/>
            </p:nvSpPr>
            <p:spPr>
              <a:xfrm>
                <a:off x="1640527" y="358384"/>
                <a:ext cx="284345" cy="144098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Пятно 1 96"/>
              <p:cNvSpPr/>
              <p:nvPr/>
            </p:nvSpPr>
            <p:spPr>
              <a:xfrm>
                <a:off x="214282" y="1785620"/>
                <a:ext cx="496478" cy="21271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1590" name="Группа 41"/>
            <p:cNvGrpSpPr>
              <a:grpSpLocks/>
            </p:cNvGrpSpPr>
            <p:nvPr/>
          </p:nvGrpSpPr>
          <p:grpSpPr bwMode="auto">
            <a:xfrm>
              <a:off x="1938296" y="465675"/>
              <a:ext cx="1390075" cy="1114804"/>
              <a:chOff x="2116883" y="567443"/>
              <a:chExt cx="1863963" cy="2026917"/>
            </a:xfrm>
          </p:grpSpPr>
          <p:sp>
            <p:nvSpPr>
              <p:cNvPr id="68" name="Прямоугольник 67"/>
              <p:cNvSpPr/>
              <p:nvPr/>
            </p:nvSpPr>
            <p:spPr>
              <a:xfrm>
                <a:off x="2116883" y="928670"/>
                <a:ext cx="1845200" cy="1063228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32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СВОЯ</a:t>
                </a: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2727269" y="1643050"/>
                <a:ext cx="1253577" cy="95131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ru-RU" sz="28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игра</a:t>
                </a: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2351472" y="567443"/>
                <a:ext cx="569387" cy="92332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ru-RU" sz="54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_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5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500"/>
                                        <p:tgtEl>
                                          <p:spTgt spid="8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500"/>
                                        <p:tgtEl>
                                          <p:spTgt spid="8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4" dur="500"/>
                                        <p:tgtEl>
                                          <p:spTgt spid="8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0" dur="500"/>
                                        <p:tgtEl>
                                          <p:spTgt spid="8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500"/>
                                        <p:tgtEl>
                                          <p:spTgt spid="8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2" dur="500"/>
                                        <p:tgtEl>
                                          <p:spTgt spid="8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8" dur="500"/>
                                        <p:tgtEl>
                                          <p:spTgt spid="8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0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4" dur="500"/>
                                        <p:tgtEl>
                                          <p:spTgt spid="8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0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0" dur="500"/>
                                        <p:tgtEl>
                                          <p:spTgt spid="8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0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6" dur="500"/>
                                        <p:tgtEl>
                                          <p:spTgt spid="8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03"/>
                  </p:tgtEl>
                </p:cond>
              </p:nextCondLst>
            </p:seq>
          </p:childTnLst>
        </p:cTn>
      </p:par>
    </p:tnLst>
    <p:bldLst>
      <p:bldP spid="8253" grpId="0" animBg="1"/>
      <p:bldP spid="8254" grpId="0" animBg="1"/>
      <p:bldP spid="8255" grpId="0" animBg="1"/>
      <p:bldP spid="8256" grpId="0" animBg="1"/>
      <p:bldP spid="8280" grpId="0" animBg="1"/>
      <p:bldP spid="8281" grpId="0" animBg="1"/>
      <p:bldP spid="8282" grpId="0" animBg="1"/>
      <p:bldP spid="8283" grpId="0" animBg="1"/>
      <p:bldP spid="8285" grpId="0" animBg="1"/>
      <p:bldP spid="8286" grpId="0" animBg="1"/>
      <p:bldP spid="8287" grpId="0" animBg="1"/>
      <p:bldP spid="8288" grpId="0" animBg="1"/>
      <p:bldP spid="8300" grpId="0" animBg="1"/>
      <p:bldP spid="8301" grpId="0" animBg="1"/>
      <p:bldP spid="8302" grpId="0" animBg="1"/>
      <p:bldP spid="83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500033" y="1628800"/>
            <a:ext cx="8074979" cy="1944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Поэт. Родился в </a:t>
            </a:r>
            <a:r>
              <a:rPr lang="ru-RU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Болхове</a:t>
            </a: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В 1916 году в России был снят фильм по его стихотворению «Пара гнеды»</a:t>
            </a:r>
            <a:endParaRPr lang="ru-RU" sz="2000" b="1" dirty="0">
              <a:solidFill>
                <a:srgbClr val="7030A0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79" name="WordArt 6"/>
          <p:cNvSpPr>
            <a:spLocks noChangeArrowheads="1" noChangeShapeType="1" noTextEdit="1"/>
          </p:cNvSpPr>
          <p:nvPr/>
        </p:nvSpPr>
        <p:spPr bwMode="auto">
          <a:xfrm>
            <a:off x="500034" y="571480"/>
            <a:ext cx="6304214" cy="7858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48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Болхов</a:t>
            </a:r>
            <a:r>
              <a:rPr lang="ru-RU" sz="4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литературный</a:t>
            </a:r>
          </a:p>
        </p:txBody>
      </p:sp>
      <p:sp>
        <p:nvSpPr>
          <p:cNvPr id="128018" name="AutoShape 18"/>
          <p:cNvSpPr>
            <a:spLocks noChangeArrowheads="1"/>
          </p:cNvSpPr>
          <p:nvPr/>
        </p:nvSpPr>
        <p:spPr bwMode="auto">
          <a:xfrm>
            <a:off x="6215074" y="4845756"/>
            <a:ext cx="2246301" cy="828478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b="1" dirty="0" err="1" smtClean="0"/>
              <a:t>Апухтин</a:t>
            </a:r>
            <a:endParaRPr lang="ru-RU" b="1" dirty="0"/>
          </a:p>
        </p:txBody>
      </p:sp>
      <p:sp>
        <p:nvSpPr>
          <p:cNvPr id="20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1" name="Rectangl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50189" name="Группа 21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3" name="Багетная рамка 22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826112" y="502746"/>
              <a:ext cx="748929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5</a:t>
              </a:r>
              <a:r>
                <a:rPr lang="ru-RU" sz="4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0</a:t>
              </a:r>
              <a:endPara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71713"/>
            <a:ext cx="3357603" cy="16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41" name="AutoShape 17"/>
          <p:cNvSpPr>
            <a:spLocks noChangeArrowheads="1"/>
          </p:cNvSpPr>
          <p:nvPr/>
        </p:nvSpPr>
        <p:spPr bwMode="auto">
          <a:xfrm>
            <a:off x="6084888" y="4725988"/>
            <a:ext cx="2376487" cy="954087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А.А.Плещеев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00034" y="2060848"/>
            <a:ext cx="8143903" cy="18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sz="3200" b="1" dirty="0" smtClean="0"/>
              <a:t>К кому приезжал в гости в село Большая Чернь А.С. Пушкин?</a:t>
            </a:r>
            <a:endParaRPr lang="ru-RU" sz="3200" b="1" dirty="0"/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1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2" name="Rectangl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51213" name="Группа 22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4" name="Багетная рамка 23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826112" y="502746"/>
              <a:ext cx="748929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6</a:t>
              </a:r>
              <a:r>
                <a:rPr lang="ru-RU" sz="4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0</a:t>
              </a:r>
              <a:endPara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500034" y="571480"/>
            <a:ext cx="6304214" cy="7858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48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Болхов</a:t>
            </a:r>
            <a:r>
              <a:rPr lang="ru-RU" sz="4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литературный</a:t>
            </a: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71713"/>
            <a:ext cx="3357603" cy="16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1" name="AutoShape 4"/>
          <p:cNvSpPr>
            <a:spLocks noChangeArrowheads="1"/>
          </p:cNvSpPr>
          <p:nvPr/>
        </p:nvSpPr>
        <p:spPr bwMode="auto">
          <a:xfrm>
            <a:off x="5652120" y="4632343"/>
            <a:ext cx="2801319" cy="972177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800" b="1" dirty="0" smtClean="0"/>
              <a:t> Деревня </a:t>
            </a:r>
            <a:r>
              <a:rPr lang="ru-RU" sz="1800" b="1" dirty="0" err="1" smtClean="0"/>
              <a:t>Павлодарь</a:t>
            </a:r>
            <a:endParaRPr lang="ru-RU" sz="1800" b="1" dirty="0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31879" y="1703445"/>
            <a:ext cx="8105595" cy="23736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tabLst>
                <a:tab pos="1485900" algn="l"/>
                <a:tab pos="2143125" algn="l"/>
                <a:tab pos="4371975" algn="l"/>
              </a:tabLst>
            </a:pPr>
            <a:r>
              <a:rPr lang="ru-RU" b="1" dirty="0" smtClean="0">
                <a:ea typeface="Calibri" pitchFamily="34" charset="0"/>
                <a:cs typeface="Times New Roman" pitchFamily="18" charset="0"/>
              </a:rPr>
              <a:t>Назовите родовое имение А.Н. </a:t>
            </a:r>
            <a:r>
              <a:rPr lang="ru-RU" b="1" dirty="0" err="1" smtClean="0">
                <a:ea typeface="Calibri" pitchFamily="34" charset="0"/>
                <a:cs typeface="Times New Roman" pitchFamily="18" charset="0"/>
              </a:rPr>
              <a:t>Апухтина</a:t>
            </a:r>
            <a:endParaRPr lang="ru-RU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7" name="Rectangl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52239" name="Группа 27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9" name="Багетная рамка 28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826112" y="502746"/>
              <a:ext cx="748929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7</a:t>
              </a:r>
              <a:r>
                <a:rPr lang="ru-RU" sz="4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0</a:t>
              </a:r>
              <a:endPara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500034" y="571480"/>
            <a:ext cx="6304214" cy="7858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48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Болхов</a:t>
            </a:r>
            <a:r>
              <a:rPr lang="ru-RU" sz="4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литературный</a:t>
            </a:r>
          </a:p>
        </p:txBody>
      </p:sp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71713"/>
            <a:ext cx="3357603" cy="16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90" name="AutoShape 18"/>
          <p:cNvSpPr>
            <a:spLocks noChangeArrowheads="1"/>
          </p:cNvSpPr>
          <p:nvPr/>
        </p:nvSpPr>
        <p:spPr bwMode="auto">
          <a:xfrm>
            <a:off x="5688946" y="4581128"/>
            <a:ext cx="2847820" cy="1008186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b="1" dirty="0" smtClean="0"/>
              <a:t>А.Е. Венедиктов</a:t>
            </a:r>
            <a:endParaRPr lang="ru-RU" b="1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00034" y="1772816"/>
            <a:ext cx="8143889" cy="18722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tabLst>
                <a:tab pos="1485900" algn="l"/>
                <a:tab pos="2143125" algn="l"/>
                <a:tab pos="4371975" algn="l"/>
              </a:tabLst>
            </a:pP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Уроженец г. </a:t>
            </a:r>
            <a:r>
              <a:rPr lang="ru-RU" sz="2800" b="1" dirty="0" err="1" smtClean="0">
                <a:ea typeface="Calibri" pitchFamily="34" charset="0"/>
                <a:cs typeface="Times New Roman" pitchFamily="18" charset="0"/>
              </a:rPr>
              <a:t>Болхова</a:t>
            </a: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, автор книг «Рассвет над Окой», «России сердце не забудет», «Болховские куранты»</a:t>
            </a:r>
            <a:endParaRPr lang="ru-RU" sz="28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2" name="Rectangl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53261" name="Группа 22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4" name="Багетная рамка 23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826112" y="502746"/>
              <a:ext cx="748929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8</a:t>
              </a:r>
              <a:r>
                <a:rPr lang="ru-RU" sz="4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0</a:t>
              </a:r>
              <a:endPara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57" name="WordArt 6"/>
          <p:cNvSpPr>
            <a:spLocks noChangeArrowheads="1" noChangeShapeType="1" noTextEdit="1"/>
          </p:cNvSpPr>
          <p:nvPr/>
        </p:nvSpPr>
        <p:spPr bwMode="auto">
          <a:xfrm>
            <a:off x="500034" y="571480"/>
            <a:ext cx="6304214" cy="7858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48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Болхов</a:t>
            </a:r>
            <a:r>
              <a:rPr lang="ru-RU" sz="4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литературный</a:t>
            </a:r>
          </a:p>
        </p:txBody>
      </p:sp>
      <p:pic>
        <p:nvPicPr>
          <p:cNvPr id="55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71713"/>
            <a:ext cx="3357603" cy="16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62" name="AutoShape 18"/>
          <p:cNvSpPr>
            <a:spLocks noChangeArrowheads="1"/>
          </p:cNvSpPr>
          <p:nvPr/>
        </p:nvSpPr>
        <p:spPr bwMode="auto">
          <a:xfrm>
            <a:off x="5986463" y="4629150"/>
            <a:ext cx="2376487" cy="863600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76 метров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17" name="Rectangl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55306" name="Группа 17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19" name="Багетная рамка 18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826112" y="502746"/>
              <a:ext cx="748929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5</a:t>
              </a:r>
              <a:r>
                <a:rPr lang="ru-RU" sz="4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0</a:t>
              </a:r>
              <a:endPara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578961" y="2410108"/>
            <a:ext cx="7987206" cy="188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 smtClean="0"/>
              <a:t>Колокольня Георгиевской церкви самая высокая во всей Орловской области. Какова её высота? </a:t>
            </a:r>
            <a:endParaRPr lang="ru-RU" sz="3200" b="1" dirty="0"/>
          </a:p>
        </p:txBody>
      </p:sp>
      <p:sp>
        <p:nvSpPr>
          <p:cNvPr id="13" name="WordArt 24"/>
          <p:cNvSpPr>
            <a:spLocks noChangeArrowheads="1" noChangeShapeType="1" noTextEdit="1"/>
          </p:cNvSpPr>
          <p:nvPr/>
        </p:nvSpPr>
        <p:spPr bwMode="auto">
          <a:xfrm>
            <a:off x="649605" y="688320"/>
            <a:ext cx="4265618" cy="1167765"/>
          </a:xfrm>
          <a:prstGeom prst="rect">
            <a:avLst/>
          </a:prstGeom>
        </p:spPr>
        <p:txBody>
          <a:bodyPr spcFirstLastPara="1" wrap="none" fromWordArt="1">
            <a:prstTxWarp prst="textFadeRight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Храмы г. </a:t>
            </a:r>
            <a:r>
              <a:rPr lang="ru-RU" sz="36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Болхова</a:t>
            </a:r>
            <a:endParaRPr lang="ru-RU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71713"/>
            <a:ext cx="3357603" cy="16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6" name="AutoShape 18"/>
          <p:cNvSpPr>
            <a:spLocks noChangeArrowheads="1"/>
          </p:cNvSpPr>
          <p:nvPr/>
        </p:nvSpPr>
        <p:spPr bwMode="auto">
          <a:xfrm>
            <a:off x="5220072" y="4857297"/>
            <a:ext cx="3423866" cy="863600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ru-RU" b="1" dirty="0" smtClean="0"/>
              <a:t>Врач П.М. Соломко</a:t>
            </a:r>
            <a:endParaRPr lang="ru-RU" b="1" dirty="0"/>
          </a:p>
          <a:p>
            <a:pPr>
              <a:defRPr/>
            </a:pP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17" name="Rectangl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56330" name="Группа 17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19" name="Багетная рамка 18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60</a:t>
              </a: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578961" y="2492896"/>
            <a:ext cx="8064977" cy="17281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 smtClean="0"/>
              <a:t>На чьи средства были сделаны и установлены часы </a:t>
            </a:r>
            <a:r>
              <a:rPr lang="ru-RU" sz="3200" b="1" dirty="0" err="1" smtClean="0"/>
              <a:t>Спасо</a:t>
            </a:r>
            <a:r>
              <a:rPr lang="ru-RU" sz="3200" b="1" dirty="0" smtClean="0"/>
              <a:t>-Преображенского собора?</a:t>
            </a:r>
            <a:endParaRPr lang="ru-RU" sz="3200" b="1" dirty="0"/>
          </a:p>
        </p:txBody>
      </p:sp>
      <p:sp>
        <p:nvSpPr>
          <p:cNvPr id="14" name="WordArt 24"/>
          <p:cNvSpPr>
            <a:spLocks noChangeArrowheads="1" noChangeShapeType="1" noTextEdit="1"/>
          </p:cNvSpPr>
          <p:nvPr/>
        </p:nvSpPr>
        <p:spPr bwMode="auto">
          <a:xfrm>
            <a:off x="649605" y="688320"/>
            <a:ext cx="4265618" cy="1167765"/>
          </a:xfrm>
          <a:prstGeom prst="rect">
            <a:avLst/>
          </a:prstGeom>
        </p:spPr>
        <p:txBody>
          <a:bodyPr spcFirstLastPara="1" wrap="none" fromWordArt="1">
            <a:prstTxWarp prst="textFadeRight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Храмы г. </a:t>
            </a:r>
            <a:r>
              <a:rPr lang="ru-RU" sz="36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Болхова</a:t>
            </a:r>
            <a:endParaRPr lang="ru-RU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64" y="4390262"/>
            <a:ext cx="3539900" cy="16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10" name="AutoShape 18"/>
          <p:cNvSpPr>
            <a:spLocks noChangeArrowheads="1"/>
          </p:cNvSpPr>
          <p:nvPr/>
        </p:nvSpPr>
        <p:spPr bwMode="auto">
          <a:xfrm>
            <a:off x="5749641" y="4668663"/>
            <a:ext cx="2673417" cy="1012616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2800" b="1" dirty="0" smtClean="0"/>
              <a:t>Суздаль</a:t>
            </a:r>
            <a:endParaRPr lang="ru-RU" sz="2800" b="1" dirty="0"/>
          </a:p>
        </p:txBody>
      </p:sp>
      <p:sp>
        <p:nvSpPr>
          <p:cNvPr id="14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17" name="Rectangl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57354" name="Группа 17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19" name="Багетная рамка 18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826112" y="502746"/>
              <a:ext cx="748929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7</a:t>
              </a:r>
              <a:r>
                <a:rPr lang="ru-RU" sz="4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0</a:t>
              </a:r>
              <a:endPara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500034" y="2348880"/>
            <a:ext cx="8143903" cy="15121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3200" b="1" dirty="0" err="1" smtClean="0"/>
              <a:t>Болхов</a:t>
            </a:r>
            <a:r>
              <a:rPr lang="ru-RU" sz="3200" b="1" dirty="0" smtClean="0"/>
              <a:t> считается младшим братом этого города</a:t>
            </a:r>
            <a:endParaRPr lang="ru-RU" sz="3200" b="1" dirty="0"/>
          </a:p>
        </p:txBody>
      </p:sp>
      <p:sp>
        <p:nvSpPr>
          <p:cNvPr id="15" name="WordArt 24"/>
          <p:cNvSpPr>
            <a:spLocks noChangeArrowheads="1" noChangeShapeType="1" noTextEdit="1"/>
          </p:cNvSpPr>
          <p:nvPr/>
        </p:nvSpPr>
        <p:spPr bwMode="auto">
          <a:xfrm>
            <a:off x="649605" y="688320"/>
            <a:ext cx="4265618" cy="1167765"/>
          </a:xfrm>
          <a:prstGeom prst="rect">
            <a:avLst/>
          </a:prstGeom>
        </p:spPr>
        <p:txBody>
          <a:bodyPr spcFirstLastPara="1" wrap="none" fromWordArt="1">
            <a:prstTxWarp prst="textFadeRight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Храмы г. </a:t>
            </a:r>
            <a:r>
              <a:rPr lang="ru-RU" sz="36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Болхова</a:t>
            </a:r>
            <a:endParaRPr lang="ru-RU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64" y="4390262"/>
            <a:ext cx="3539900" cy="16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857875" y="6400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sp>
        <p:nvSpPr>
          <p:cNvPr id="7175" name="WordArt 2"/>
          <p:cNvSpPr>
            <a:spLocks noChangeArrowheads="1" noChangeShapeType="1" noTextEdit="1"/>
          </p:cNvSpPr>
          <p:nvPr/>
        </p:nvSpPr>
        <p:spPr bwMode="auto">
          <a:xfrm>
            <a:off x="711483" y="711302"/>
            <a:ext cx="4808726" cy="6460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endParaRPr lang="ru-RU" sz="4800" b="1" kern="10" dirty="0">
              <a:ln/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4355977" y="4812858"/>
            <a:ext cx="4287962" cy="863324"/>
          </a:xfrm>
          <a:prstGeom prst="plaque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dirty="0" err="1" smtClean="0"/>
              <a:t>Спасо</a:t>
            </a:r>
            <a:r>
              <a:rPr lang="ru-RU" b="1" dirty="0" smtClean="0"/>
              <a:t>-Преображенский собор</a:t>
            </a:r>
            <a:endParaRPr lang="ru-RU" b="1" dirty="0"/>
          </a:p>
        </p:txBody>
      </p:sp>
      <p:grpSp>
        <p:nvGrpSpPr>
          <p:cNvPr id="7177" name="Группа 17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55" name="Багетная рамка 54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7903057" y="595260"/>
              <a:ext cx="595040" cy="5847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8</a:t>
              </a:r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0</a:t>
              </a:r>
              <a:endPara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58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59" name="Rectangl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12407" y="2204864"/>
            <a:ext cx="8018988" cy="20882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 smtClean="0"/>
              <a:t>На каком храме г. </a:t>
            </a:r>
            <a:r>
              <a:rPr lang="ru-RU" sz="3200" b="1" dirty="0" err="1" smtClean="0"/>
              <a:t>Болхова</a:t>
            </a:r>
            <a:r>
              <a:rPr lang="ru-RU" sz="3200" b="1" dirty="0" smtClean="0"/>
              <a:t> помещены рельефные изображения парящих ангелов, поддерживающих корону?</a:t>
            </a:r>
            <a:endParaRPr lang="ru-RU" sz="3200" b="1" dirty="0"/>
          </a:p>
        </p:txBody>
      </p:sp>
      <p:sp>
        <p:nvSpPr>
          <p:cNvPr id="15" name="WordArt 24"/>
          <p:cNvSpPr>
            <a:spLocks noChangeArrowheads="1" noChangeShapeType="1" noTextEdit="1"/>
          </p:cNvSpPr>
          <p:nvPr/>
        </p:nvSpPr>
        <p:spPr bwMode="auto">
          <a:xfrm>
            <a:off x="649605" y="688320"/>
            <a:ext cx="4265618" cy="1167765"/>
          </a:xfrm>
          <a:prstGeom prst="rect">
            <a:avLst/>
          </a:prstGeom>
        </p:spPr>
        <p:txBody>
          <a:bodyPr spcFirstLastPara="1" wrap="none" fromWordArt="1">
            <a:prstTxWarp prst="textFadeRight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Храмы г. </a:t>
            </a:r>
            <a:r>
              <a:rPr lang="ru-RU" sz="36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Болхова</a:t>
            </a:r>
            <a:endParaRPr lang="ru-RU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4390262"/>
            <a:ext cx="4392487" cy="16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81" name="AutoShape 17"/>
          <p:cNvSpPr>
            <a:spLocks noChangeArrowheads="1"/>
          </p:cNvSpPr>
          <p:nvPr/>
        </p:nvSpPr>
        <p:spPr bwMode="auto">
          <a:xfrm>
            <a:off x="5929313" y="4714875"/>
            <a:ext cx="2376487" cy="863600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Е.Ф.Полтев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571472" y="714356"/>
            <a:ext cx="4824412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Знаменитые люди</a:t>
            </a:r>
          </a:p>
        </p:txBody>
      </p:sp>
      <p:sp>
        <p:nvSpPr>
          <p:cNvPr id="20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1" name="Rectangl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59404" name="Группа 21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3" name="Багетная рамка 22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826112" y="502746"/>
              <a:ext cx="748929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5</a:t>
              </a:r>
              <a:r>
                <a:rPr lang="ru-RU" sz="4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0</a:t>
              </a:r>
              <a:endPara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571472" y="1772816"/>
            <a:ext cx="8003540" cy="2160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 smtClean="0"/>
              <a:t>Почётный гражданин г. </a:t>
            </a:r>
            <a:r>
              <a:rPr lang="ru-RU" sz="3200" b="1" dirty="0" err="1" smtClean="0"/>
              <a:t>Болхова</a:t>
            </a:r>
            <a:r>
              <a:rPr lang="ru-RU" sz="3200" b="1" dirty="0" smtClean="0"/>
              <a:t>, полный кавалер орденов Славы </a:t>
            </a:r>
            <a:endParaRPr lang="ru-RU" sz="3200" b="1" dirty="0"/>
          </a:p>
        </p:txBody>
      </p:sp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64" y="4390262"/>
            <a:ext cx="3539900" cy="16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4" name="AutoShape 16"/>
          <p:cNvSpPr>
            <a:spLocks noChangeArrowheads="1"/>
          </p:cNvSpPr>
          <p:nvPr/>
        </p:nvSpPr>
        <p:spPr bwMode="auto">
          <a:xfrm>
            <a:off x="5868144" y="4786313"/>
            <a:ext cx="2706868" cy="863600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Г.А. </a:t>
            </a:r>
            <a:r>
              <a:rPr lang="ru-RU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Коссов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1" name="Rectangl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60428" name="Группа 21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3" name="Багетная рамка 22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60</a:t>
              </a: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571472" y="1916832"/>
            <a:ext cx="8056689" cy="20836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 smtClean="0"/>
              <a:t>Священник. Жил в селе Спас-</a:t>
            </a:r>
            <a:r>
              <a:rPr lang="ru-RU" sz="3200" b="1" dirty="0" err="1" smtClean="0"/>
              <a:t>Чекряк</a:t>
            </a:r>
            <a:r>
              <a:rPr lang="ru-RU" sz="3200" b="1" dirty="0" smtClean="0"/>
              <a:t>. Причислен к лику святых</a:t>
            </a:r>
            <a:endParaRPr lang="ru-RU" sz="3200" b="1" dirty="0"/>
          </a:p>
        </p:txBody>
      </p:sp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>
            <a:off x="571472" y="714356"/>
            <a:ext cx="4824412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Знаменитые люди</a:t>
            </a:r>
          </a:p>
        </p:txBody>
      </p:sp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64" y="4390262"/>
            <a:ext cx="3539900" cy="16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6" name="AutoShape 18"/>
          <p:cNvSpPr>
            <a:spLocks noChangeArrowheads="1"/>
          </p:cNvSpPr>
          <p:nvPr/>
        </p:nvSpPr>
        <p:spPr bwMode="auto">
          <a:xfrm rot="10800000">
            <a:off x="5364088" y="4767649"/>
            <a:ext cx="3079820" cy="875508"/>
          </a:xfrm>
          <a:prstGeom prst="wedgeRectCallout">
            <a:avLst>
              <a:gd name="adj1" fmla="val 4757"/>
              <a:gd name="adj2" fmla="val 120901"/>
            </a:avLst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Среднерусская</a:t>
            </a:r>
            <a:endParaRPr lang="ru-RU" b="1" baseline="3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0" name="Rectangle 1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6636" name="Группа 20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2" name="Багетная рамка 21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10</a:t>
              </a: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550074" y="1988840"/>
            <a:ext cx="8053242" cy="15995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endParaRPr lang="ru-RU" sz="2800" b="1" dirty="0" smtClean="0"/>
          </a:p>
          <a:p>
            <a:r>
              <a:rPr lang="ru-RU" sz="2800" b="1" dirty="0" smtClean="0"/>
              <a:t>Как называется возвышенность на которой располагается город </a:t>
            </a:r>
            <a:r>
              <a:rPr lang="ru-RU" sz="2800" b="1" dirty="0" err="1" smtClean="0"/>
              <a:t>Болхов</a:t>
            </a:r>
            <a:r>
              <a:rPr lang="ru-RU" sz="2800" b="1" dirty="0" smtClean="0"/>
              <a:t>?</a:t>
            </a:r>
            <a:endParaRPr lang="ru-RU" sz="2800" b="1" dirty="0"/>
          </a:p>
          <a:p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5629" y="533909"/>
            <a:ext cx="505649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defRPr/>
            </a:pPr>
            <a:r>
              <a:rPr lang="ru-RU" sz="3600" b="1" dirty="0"/>
              <a:t>Географическое положение</a:t>
            </a: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23" y="4124128"/>
            <a:ext cx="3384550" cy="176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8" name="Group 13"/>
          <p:cNvGrpSpPr>
            <a:grpSpLocks/>
          </p:cNvGrpSpPr>
          <p:nvPr/>
        </p:nvGrpSpPr>
        <p:grpSpPr bwMode="auto">
          <a:xfrm>
            <a:off x="5559392" y="4625953"/>
            <a:ext cx="2889283" cy="998563"/>
            <a:chOff x="385" y="3748"/>
            <a:chExt cx="1497" cy="408"/>
          </a:xfrm>
        </p:grpSpPr>
        <p:sp>
          <p:nvSpPr>
            <p:cNvPr id="21" name="AutoShape 14"/>
            <p:cNvSpPr>
              <a:spLocks noChangeArrowheads="1"/>
            </p:cNvSpPr>
            <p:nvPr/>
          </p:nvSpPr>
          <p:spPr bwMode="auto">
            <a:xfrm>
              <a:off x="385" y="3748"/>
              <a:ext cx="1497" cy="408"/>
            </a:xfrm>
            <a:prstGeom prst="plaque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b="1" dirty="0" smtClean="0"/>
                <a:t>Н.И. Краснов</a:t>
              </a:r>
              <a:endParaRPr lang="ru-RU" b="1" dirty="0"/>
            </a:p>
          </p:txBody>
        </p:sp>
        <p:sp>
          <p:nvSpPr>
            <p:cNvPr id="8267" name="Rectangle 15"/>
            <p:cNvSpPr>
              <a:spLocks noChangeArrowheads="1"/>
            </p:cNvSpPr>
            <p:nvPr/>
          </p:nvSpPr>
          <p:spPr bwMode="auto">
            <a:xfrm>
              <a:off x="509" y="374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endParaRPr lang="ru-RU"/>
            </a:p>
          </p:txBody>
        </p:sp>
      </p:grpSp>
      <p:sp>
        <p:nvSpPr>
          <p:cNvPr id="58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59" name="Rectangl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8208" name="Группа 21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61" name="Багетная рамка 60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7826112" y="502746"/>
              <a:ext cx="748929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7</a:t>
              </a:r>
              <a:r>
                <a:rPr lang="ru-RU" sz="4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0</a:t>
              </a:r>
              <a:endPara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63" name="Скругленный прямоугольник 62"/>
          <p:cNvSpPr/>
          <p:nvPr/>
        </p:nvSpPr>
        <p:spPr>
          <a:xfrm>
            <a:off x="577056" y="1700808"/>
            <a:ext cx="8066882" cy="21619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endParaRPr lang="ru-RU" b="1" dirty="0" smtClean="0"/>
          </a:p>
          <a:p>
            <a:r>
              <a:rPr lang="ru-RU" b="1" dirty="0" smtClean="0"/>
              <a:t>Почётный гражданин Болховского района, мастер спорта СССР по биатлону, мастер спорта по зимнему </a:t>
            </a:r>
            <a:r>
              <a:rPr lang="ru-RU" b="1" dirty="0" err="1" smtClean="0"/>
              <a:t>полиатлону</a:t>
            </a:r>
            <a:r>
              <a:rPr lang="ru-RU" b="1" dirty="0" smtClean="0"/>
              <a:t> тренер 1 категории</a:t>
            </a:r>
            <a:r>
              <a:rPr lang="ru-RU" b="1" dirty="0"/>
              <a:t>				</a:t>
            </a:r>
            <a:endParaRPr lang="ru-RU" dirty="0"/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571472" y="714356"/>
            <a:ext cx="4824412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Знаменитые люди</a:t>
            </a:r>
          </a:p>
        </p:txBody>
      </p:sp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64" y="4390262"/>
            <a:ext cx="3539900" cy="16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Group 15"/>
          <p:cNvGrpSpPr>
            <a:grpSpLocks/>
          </p:cNvGrpSpPr>
          <p:nvPr/>
        </p:nvGrpSpPr>
        <p:grpSpPr bwMode="auto">
          <a:xfrm>
            <a:off x="5292080" y="4581128"/>
            <a:ext cx="3600400" cy="944382"/>
            <a:chOff x="385" y="3612"/>
            <a:chExt cx="1497" cy="544"/>
          </a:xfrm>
        </p:grpSpPr>
        <p:sp>
          <p:nvSpPr>
            <p:cNvPr id="142352" name="AutoShape 16"/>
            <p:cNvSpPr>
              <a:spLocks noChangeArrowheads="1"/>
            </p:cNvSpPr>
            <p:nvPr/>
          </p:nvSpPr>
          <p:spPr bwMode="auto">
            <a:xfrm>
              <a:off x="385" y="3612"/>
              <a:ext cx="1497" cy="544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61464" name="Rectangle 17"/>
            <p:cNvSpPr>
              <a:spLocks noChangeArrowheads="1"/>
            </p:cNvSpPr>
            <p:nvPr/>
          </p:nvSpPr>
          <p:spPr bwMode="auto">
            <a:xfrm>
              <a:off x="509" y="374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706964" y="4721984"/>
            <a:ext cx="3106940" cy="3949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latin typeface="Arial Black" pitchFamily="34" charset="0"/>
              </a:rPr>
              <a:t>И.Ф. </a:t>
            </a:r>
            <a:r>
              <a:rPr lang="ru-RU" b="1" dirty="0" err="1" smtClean="0">
                <a:latin typeface="Arial Black" pitchFamily="34" charset="0"/>
              </a:rPr>
              <a:t>Переверзев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42355" name="Rectangle 11"/>
          <p:cNvSpPr>
            <a:spLocks noChangeArrowheads="1"/>
          </p:cNvSpPr>
          <p:nvPr/>
        </p:nvSpPr>
        <p:spPr bwMode="auto">
          <a:xfrm>
            <a:off x="1908175" y="2349500"/>
            <a:ext cx="61214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1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2" name="Rectangl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61453" name="Группа 22"/>
          <p:cNvGrpSpPr>
            <a:grpSpLocks/>
          </p:cNvGrpSpPr>
          <p:nvPr/>
        </p:nvGrpSpPr>
        <p:grpSpPr bwMode="auto">
          <a:xfrm>
            <a:off x="7786022" y="500063"/>
            <a:ext cx="857917" cy="857250"/>
            <a:chOff x="7786710" y="500042"/>
            <a:chExt cx="857256" cy="857256"/>
          </a:xfrm>
        </p:grpSpPr>
        <p:sp>
          <p:nvSpPr>
            <p:cNvPr id="24" name="Багетная рамка 23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877660" y="502746"/>
              <a:ext cx="645834" cy="6463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8</a:t>
              </a:r>
              <a:r>
                <a:rPr lang="ru-RU" sz="3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0</a:t>
              </a:r>
              <a:endPara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571473" y="1556792"/>
            <a:ext cx="8067654" cy="2736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-609600">
              <a:spcBef>
                <a:spcPct val="20000"/>
              </a:spcBef>
              <a:defRPr/>
            </a:pPr>
            <a:r>
              <a:rPr lang="ru-RU" b="1" dirty="0" smtClean="0"/>
              <a:t>Народный артист СССР. Родился в деревне </a:t>
            </a:r>
            <a:r>
              <a:rPr lang="ru-RU" b="1" dirty="0" err="1" smtClean="0"/>
              <a:t>Кузьминка</a:t>
            </a:r>
            <a:r>
              <a:rPr lang="ru-RU" b="1" dirty="0" smtClean="0"/>
              <a:t>, ныне Знаменского района. Снимался в фильмах «Адмирал Ушаков», «Трембита»</a:t>
            </a:r>
            <a:endParaRPr lang="ru-RU" b="1" dirty="0"/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571472" y="714356"/>
            <a:ext cx="4824412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Знаменитые люди</a:t>
            </a:r>
          </a:p>
        </p:txBody>
      </p:sp>
      <p:pic>
        <p:nvPicPr>
          <p:cNvPr id="18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64" y="4390262"/>
            <a:ext cx="3683916" cy="16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571473" y="714356"/>
            <a:ext cx="7024863" cy="5578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Разное</a:t>
            </a:r>
          </a:p>
        </p:txBody>
      </p:sp>
      <p:sp>
        <p:nvSpPr>
          <p:cNvPr id="62477" name="AutoShape 18"/>
          <p:cNvSpPr>
            <a:spLocks noChangeArrowheads="1"/>
          </p:cNvSpPr>
          <p:nvPr/>
        </p:nvSpPr>
        <p:spPr bwMode="auto">
          <a:xfrm>
            <a:off x="5574349" y="4753096"/>
            <a:ext cx="2991817" cy="863600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2800" b="1" dirty="0"/>
              <a:t>с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Злынь</a:t>
            </a:r>
            <a:endParaRPr lang="ru-RU" sz="2800" b="1" dirty="0"/>
          </a:p>
        </p:txBody>
      </p:sp>
      <p:sp>
        <p:nvSpPr>
          <p:cNvPr id="62469" name="Rectangle 19"/>
          <p:cNvSpPr>
            <a:spLocks noChangeArrowheads="1"/>
          </p:cNvSpPr>
          <p:nvPr/>
        </p:nvSpPr>
        <p:spPr bwMode="auto">
          <a:xfrm>
            <a:off x="6126163" y="50022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sp>
        <p:nvSpPr>
          <p:cNvPr id="21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2" name="Rectangl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4" name="Багетная рамка 23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826112" y="502746"/>
              <a:ext cx="748929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5</a:t>
              </a:r>
              <a:r>
                <a:rPr lang="ru-RU" sz="4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0</a:t>
              </a:r>
              <a:endPara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571473" y="1556792"/>
            <a:ext cx="8072466" cy="1728192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ru-RU" sz="3200" b="1" dirty="0" smtClean="0"/>
              <a:t>В каком селе Болховского района находилась знаменитая усадьба Телегиных?</a:t>
            </a:r>
            <a:endParaRPr lang="ru-RU" sz="3200" dirty="0"/>
          </a:p>
        </p:txBody>
      </p:sp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64" y="4390262"/>
            <a:ext cx="3539900" cy="16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1" name="AutoShape 17"/>
          <p:cNvSpPr>
            <a:spLocks noChangeArrowheads="1"/>
          </p:cNvSpPr>
          <p:nvPr/>
        </p:nvSpPr>
        <p:spPr bwMode="auto">
          <a:xfrm>
            <a:off x="5652120" y="4500563"/>
            <a:ext cx="2914047" cy="863600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 err="1" smtClean="0"/>
              <a:t>Сурьянино</a:t>
            </a:r>
            <a:endParaRPr lang="ru-RU" sz="2000" b="1" dirty="0"/>
          </a:p>
        </p:txBody>
      </p:sp>
      <p:sp>
        <p:nvSpPr>
          <p:cNvPr id="20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1" name="Rectangl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63500" name="Группа 21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3" name="Багетная рамка 22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826112" y="502746"/>
              <a:ext cx="748929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6</a:t>
              </a:r>
              <a:r>
                <a:rPr lang="ru-RU" sz="4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0</a:t>
              </a:r>
              <a:endPara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571473" y="1484784"/>
            <a:ext cx="8072465" cy="1944216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В каком селе находился крепостной театр </a:t>
            </a:r>
            <a:r>
              <a:rPr lang="ru-RU" b="1" dirty="0" err="1" smtClean="0">
                <a:solidFill>
                  <a:schemeClr val="tx1"/>
                </a:solidFill>
              </a:rPr>
              <a:t>Юрасовских</a:t>
            </a:r>
            <a:r>
              <a:rPr lang="ru-RU" b="1" dirty="0" smtClean="0">
                <a:solidFill>
                  <a:schemeClr val="tx1"/>
                </a:solidFill>
              </a:rPr>
              <a:t>? 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571473" y="714356"/>
            <a:ext cx="7024863" cy="5578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Разное</a:t>
            </a: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64" y="4293096"/>
            <a:ext cx="3539900" cy="16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18"/>
          <p:cNvSpPr>
            <a:spLocks noChangeArrowheads="1"/>
          </p:cNvSpPr>
          <p:nvPr/>
        </p:nvSpPr>
        <p:spPr bwMode="auto">
          <a:xfrm>
            <a:off x="5470525" y="49053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grpSp>
        <p:nvGrpSpPr>
          <p:cNvPr id="64516" name="Group 24"/>
          <p:cNvGrpSpPr>
            <a:grpSpLocks/>
          </p:cNvGrpSpPr>
          <p:nvPr/>
        </p:nvGrpSpPr>
        <p:grpSpPr bwMode="auto">
          <a:xfrm>
            <a:off x="5429250" y="4756153"/>
            <a:ext cx="3024188" cy="862013"/>
            <a:chOff x="3420" y="2996"/>
            <a:chExt cx="1905" cy="543"/>
          </a:xfrm>
        </p:grpSpPr>
        <p:sp>
          <p:nvSpPr>
            <p:cNvPr id="3" name="AutoShape 17"/>
            <p:cNvSpPr>
              <a:spLocks noChangeArrowheads="1"/>
            </p:cNvSpPr>
            <p:nvPr/>
          </p:nvSpPr>
          <p:spPr bwMode="auto">
            <a:xfrm>
              <a:off x="3420" y="2996"/>
              <a:ext cx="1905" cy="543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7" name="Rectangle 19"/>
            <p:cNvSpPr>
              <a:spLocks noChangeArrowheads="1"/>
            </p:cNvSpPr>
            <p:nvPr/>
          </p:nvSpPr>
          <p:spPr bwMode="auto">
            <a:xfrm>
              <a:off x="3560" y="3096"/>
              <a:ext cx="1605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д</a:t>
              </a:r>
              <a:r>
                <a:rPr lang="ru-RU" sz="32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. Вязовая</a:t>
              </a:r>
              <a:endPara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21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2" name="Rectangl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64525" name="Группа 22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4" name="Багетная рамка 23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826112" y="502746"/>
              <a:ext cx="748929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7</a:t>
              </a:r>
              <a:r>
                <a:rPr lang="ru-RU" sz="4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0</a:t>
              </a:r>
              <a:endPara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571500" y="1571625"/>
            <a:ext cx="8072438" cy="1713359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indent="-609600">
              <a:spcBef>
                <a:spcPct val="20000"/>
              </a:spcBef>
              <a:defRPr/>
            </a:pPr>
            <a:r>
              <a:rPr lang="ru-RU" sz="2800" b="1" dirty="0" smtClean="0"/>
              <a:t>Назовите центр Медведского сельского поселения</a:t>
            </a:r>
            <a:endParaRPr lang="ru-RU" sz="2800" b="1" dirty="0"/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571473" y="714356"/>
            <a:ext cx="7024863" cy="5578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Разное</a:t>
            </a:r>
          </a:p>
        </p:txBody>
      </p:sp>
      <p:pic>
        <p:nvPicPr>
          <p:cNvPr id="17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64" y="4390262"/>
            <a:ext cx="3539900" cy="16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74" name="AutoShape 18"/>
          <p:cNvSpPr>
            <a:spLocks noChangeArrowheads="1"/>
          </p:cNvSpPr>
          <p:nvPr/>
        </p:nvSpPr>
        <p:spPr bwMode="auto">
          <a:xfrm>
            <a:off x="5487091" y="4794862"/>
            <a:ext cx="3024187" cy="872083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</a:t>
            </a: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u-RU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Борилово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1" name="Rectangl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65548" name="Группа 21"/>
          <p:cNvGrpSpPr>
            <a:grpSpLocks/>
          </p:cNvGrpSpPr>
          <p:nvPr/>
        </p:nvGrpSpPr>
        <p:grpSpPr bwMode="auto">
          <a:xfrm>
            <a:off x="7626067" y="500063"/>
            <a:ext cx="1057937" cy="857250"/>
            <a:chOff x="7786710" y="500042"/>
            <a:chExt cx="857256" cy="857256"/>
          </a:xfrm>
        </p:grpSpPr>
        <p:sp>
          <p:nvSpPr>
            <p:cNvPr id="23" name="Багетная рамка 22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897145" y="502746"/>
              <a:ext cx="606860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8</a:t>
              </a:r>
              <a:r>
                <a:rPr lang="ru-RU" sz="4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0</a:t>
              </a:r>
              <a:endPara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565974" y="1628800"/>
            <a:ext cx="8118034" cy="1800200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609600" indent="-609600">
              <a:spcBef>
                <a:spcPct val="20000"/>
              </a:spcBef>
              <a:defRPr/>
            </a:pPr>
            <a:r>
              <a:rPr lang="ru-RU" sz="2800" b="1" dirty="0" smtClean="0"/>
              <a:t>Какому селу Болховского района в 2023 году присвоено почётное звание «Населённый пункт воинской доблести»?</a:t>
            </a:r>
            <a:endParaRPr lang="ru-RU" sz="2800" b="1" dirty="0"/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571473" y="714356"/>
            <a:ext cx="6929137" cy="5578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Разное</a:t>
            </a:r>
          </a:p>
        </p:txBody>
      </p:sp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64" y="4390262"/>
            <a:ext cx="3539900" cy="16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Бондаренко О. В.    ГБОУ СОШ №3 </a:t>
            </a:r>
          </a:p>
          <a:p>
            <a:pPr>
              <a:defRPr/>
            </a:pPr>
            <a:r>
              <a:rPr lang="ru-RU" dirty="0" smtClean="0"/>
              <a:t>г. Байконур</a:t>
            </a:r>
            <a:endParaRPr lang="ru-RU" dirty="0"/>
          </a:p>
        </p:txBody>
      </p:sp>
      <p:grpSp>
        <p:nvGrpSpPr>
          <p:cNvPr id="3" name="Группа 105"/>
          <p:cNvGrpSpPr>
            <a:grpSpLocks/>
          </p:cNvGrpSpPr>
          <p:nvPr/>
        </p:nvGrpSpPr>
        <p:grpSpPr bwMode="auto">
          <a:xfrm>
            <a:off x="233276" y="273318"/>
            <a:ext cx="8715375" cy="6335712"/>
            <a:chOff x="214313" y="142852"/>
            <a:chExt cx="8715375" cy="6572273"/>
          </a:xfrm>
        </p:grpSpPr>
        <p:grpSp>
          <p:nvGrpSpPr>
            <p:cNvPr id="4" name="Группа 91"/>
            <p:cNvGrpSpPr>
              <a:grpSpLocks/>
            </p:cNvGrpSpPr>
            <p:nvPr/>
          </p:nvGrpSpPr>
          <p:grpSpPr bwMode="auto">
            <a:xfrm>
              <a:off x="214313" y="142852"/>
              <a:ext cx="8715375" cy="6572273"/>
              <a:chOff x="214313" y="214291"/>
              <a:chExt cx="8715375" cy="6500857"/>
            </a:xfrm>
          </p:grpSpPr>
          <p:grpSp>
            <p:nvGrpSpPr>
              <p:cNvPr id="6" name="Группа 54"/>
              <p:cNvGrpSpPr>
                <a:grpSpLocks/>
              </p:cNvGrpSpPr>
              <p:nvPr/>
            </p:nvGrpSpPr>
            <p:grpSpPr bwMode="auto">
              <a:xfrm>
                <a:off x="214313" y="214291"/>
                <a:ext cx="8715375" cy="6500857"/>
                <a:chOff x="214313" y="214291"/>
                <a:chExt cx="8715375" cy="6500857"/>
              </a:xfrm>
            </p:grpSpPr>
            <p:sp>
              <p:nvSpPr>
                <p:cNvPr id="8" name="Прямоугольник 7"/>
                <p:cNvSpPr/>
                <p:nvPr/>
              </p:nvSpPr>
              <p:spPr bwMode="auto">
                <a:xfrm>
                  <a:off x="214313" y="214291"/>
                  <a:ext cx="8715375" cy="6500857"/>
                </a:xfrm>
                <a:prstGeom prst="rect">
                  <a:avLst/>
                </a:prstGeom>
                <a:gradFill>
                  <a:gsLst>
                    <a:gs pos="0">
                      <a:srgbClr val="000066"/>
                    </a:gs>
                    <a:gs pos="60000">
                      <a:schemeClr val="tx1"/>
                    </a:gs>
                    <a:gs pos="100000">
                      <a:srgbClr val="000066"/>
                    </a:gs>
                    <a:gs pos="100000">
                      <a:schemeClr val="tx1"/>
                    </a:gs>
                  </a:gsLst>
                </a:gra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9" name="Группа 72"/>
                <p:cNvGrpSpPr/>
                <p:nvPr/>
              </p:nvGrpSpPr>
              <p:grpSpPr bwMode="auto">
                <a:xfrm>
                  <a:off x="642938" y="358754"/>
                  <a:ext cx="5572125" cy="5634076"/>
                  <a:chOff x="642910" y="357166"/>
                  <a:chExt cx="5572164" cy="5572164"/>
                </a:xfrm>
                <a:gradFill>
                  <a:gsLst>
                    <a:gs pos="0">
                      <a:schemeClr val="tx1"/>
                    </a:gs>
                    <a:gs pos="60000">
                      <a:srgbClr val="003399"/>
                    </a:gs>
                    <a:gs pos="100000">
                      <a:srgbClr val="000066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7" name="Овал 9"/>
                  <p:cNvSpPr/>
                  <p:nvPr/>
                </p:nvSpPr>
                <p:spPr>
                  <a:xfrm>
                    <a:off x="642910" y="357166"/>
                    <a:ext cx="5572164" cy="5572164"/>
                  </a:xfrm>
                  <a:prstGeom prst="ellipse">
                    <a:avLst/>
                  </a:prstGeom>
                  <a:grpFill/>
                  <a:scene3d>
                    <a:camera prst="orthographicFront" fov="0">
                      <a:rot lat="0" lon="0" rev="0"/>
                    </a:camera>
                    <a:lightRig rig="contrasting" dir="t">
                      <a:rot lat="0" lon="0" rev="12000000"/>
                    </a:lightRig>
                  </a:scene3d>
                  <a:sp3d prstMaterial="powder">
                    <a:bevelT h="50800" prst="angle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8" name="Овал 37"/>
                  <p:cNvSpPr/>
                  <p:nvPr/>
                </p:nvSpPr>
                <p:spPr>
                  <a:xfrm>
                    <a:off x="857224" y="548810"/>
                    <a:ext cx="5143536" cy="5143536"/>
                  </a:xfrm>
                  <a:prstGeom prst="ellipse">
                    <a:avLst/>
                  </a:prstGeom>
                  <a:grpFill/>
                  <a:scene3d>
                    <a:camera prst="orthographicFront" fov="0">
                      <a:rot lat="0" lon="0" rev="0"/>
                    </a:camera>
                    <a:lightRig rig="contrasting" dir="t">
                      <a:rot lat="0" lon="0" rev="12000000"/>
                    </a:lightRig>
                  </a:scene3d>
                  <a:sp3d prstMaterial="powder">
                    <a:bevelT h="50800" prst="angle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10" name="4-конечная звезда 9"/>
                <p:cNvSpPr/>
                <p:nvPr/>
              </p:nvSpPr>
              <p:spPr bwMode="auto">
                <a:xfrm>
                  <a:off x="6500813" y="719913"/>
                  <a:ext cx="142875" cy="216695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" name="4-конечная звезда 10"/>
                <p:cNvSpPr/>
                <p:nvPr/>
              </p:nvSpPr>
              <p:spPr bwMode="auto">
                <a:xfrm>
                  <a:off x="7143751" y="1225535"/>
                  <a:ext cx="285750" cy="433390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" name="4-конечная звезда 11"/>
                <p:cNvSpPr/>
                <p:nvPr/>
              </p:nvSpPr>
              <p:spPr bwMode="auto">
                <a:xfrm>
                  <a:off x="8286751" y="2597939"/>
                  <a:ext cx="428625" cy="794549"/>
                </a:xfrm>
                <a:prstGeom prst="star4">
                  <a:avLst/>
                </a:prstGeom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5500" dist="38100" dir="5400000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 bwMode="auto">
                <a:xfrm rot="19275439">
                  <a:off x="1038225" y="2827013"/>
                  <a:ext cx="463550" cy="30460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 bwMode="auto">
                <a:xfrm rot="1394041">
                  <a:off x="1825625" y="1957192"/>
                  <a:ext cx="317500" cy="192208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 bwMode="auto">
                <a:xfrm rot="15154483">
                  <a:off x="1436265" y="4065938"/>
                  <a:ext cx="470747" cy="38735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 bwMode="auto">
                <a:xfrm rot="7884008">
                  <a:off x="2586724" y="1241319"/>
                  <a:ext cx="320889" cy="188912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 bwMode="auto">
                <a:xfrm rot="7469707">
                  <a:off x="3366526" y="5003593"/>
                  <a:ext cx="356724" cy="34290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 bwMode="auto">
                <a:xfrm rot="19744319">
                  <a:off x="2454275" y="5052063"/>
                  <a:ext cx="317500" cy="190578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 bwMode="auto">
                <a:xfrm rot="19744319">
                  <a:off x="2759075" y="3802712"/>
                  <a:ext cx="317500" cy="679243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 bwMode="auto">
                <a:xfrm rot="19744319">
                  <a:off x="3508375" y="608480"/>
                  <a:ext cx="317500" cy="68250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 bwMode="auto">
                <a:xfrm>
                  <a:off x="2428860" y="2404805"/>
                  <a:ext cx="4429125" cy="1187286"/>
                </a:xfrm>
                <a:prstGeom prst="rect">
                  <a:avLst/>
                </a:prstGeom>
                <a:noFill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ru-RU" sz="7200" b="1" spc="50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chemeClr val="accent1">
                          <a:tint val="3000"/>
                          <a:alpha val="95000"/>
                        </a:schemeClr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</a:rPr>
                    <a:t>Своя</a:t>
                  </a: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 bwMode="auto">
                <a:xfrm>
                  <a:off x="4857752" y="3111422"/>
                  <a:ext cx="2111475" cy="118728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  <a:scene3d>
                    <a:camera prst="orthographicFront"/>
                    <a:lightRig rig="glow" dir="tl">
                      <a:rot lat="0" lon="0" rev="5400000"/>
                    </a:lightRig>
                  </a:scene3d>
                  <a:sp3d contourW="12700">
                    <a:bevelT w="25400" h="25400"/>
                    <a:contourClr>
                      <a:schemeClr val="accent6">
                        <a:shade val="73000"/>
                      </a:schemeClr>
                    </a:contourClr>
                  </a:sp3d>
                </a:bodyPr>
                <a:lstStyle/>
                <a:p>
                  <a:pPr>
                    <a:defRPr/>
                  </a:pPr>
                  <a:r>
                    <a:rPr lang="ru-RU" sz="7200" b="1" dirty="0">
                      <a:ln w="11430"/>
                      <a:gradFill>
                        <a:gsLst>
                          <a:gs pos="0">
                            <a:schemeClr val="accent6">
                              <a:tint val="90000"/>
                              <a:satMod val="120000"/>
                            </a:schemeClr>
                          </a:gs>
                          <a:gs pos="25000">
                            <a:schemeClr val="accent6">
                              <a:tint val="93000"/>
                              <a:satMod val="120000"/>
                            </a:schemeClr>
                          </a:gs>
                          <a:gs pos="50000">
                            <a:schemeClr val="accent6">
                              <a:shade val="89000"/>
                              <a:satMod val="110000"/>
                            </a:schemeClr>
                          </a:gs>
                          <a:gs pos="75000">
                            <a:schemeClr val="accent6">
                              <a:tint val="93000"/>
                              <a:satMod val="120000"/>
                            </a:schemeClr>
                          </a:gs>
                          <a:gs pos="100000">
                            <a:schemeClr val="accent6">
                              <a:tint val="90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игра</a:t>
                  </a:r>
                </a:p>
              </p:txBody>
            </p:sp>
            <p:sp>
              <p:nvSpPr>
                <p:cNvPr id="23" name="4-конечная звезда 22"/>
                <p:cNvSpPr/>
                <p:nvPr/>
              </p:nvSpPr>
              <p:spPr bwMode="auto">
                <a:xfrm>
                  <a:off x="7072313" y="503218"/>
                  <a:ext cx="142875" cy="216695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" name="4-конечная звезда 23"/>
                <p:cNvSpPr/>
                <p:nvPr/>
              </p:nvSpPr>
              <p:spPr bwMode="auto">
                <a:xfrm>
                  <a:off x="8429626" y="430986"/>
                  <a:ext cx="214313" cy="361159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" name="4-конечная звезда 24"/>
                <p:cNvSpPr/>
                <p:nvPr/>
              </p:nvSpPr>
              <p:spPr bwMode="auto">
                <a:xfrm>
                  <a:off x="8286751" y="1514462"/>
                  <a:ext cx="285750" cy="505622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" name="4-конечная звезда 25"/>
                <p:cNvSpPr/>
                <p:nvPr/>
              </p:nvSpPr>
              <p:spPr bwMode="auto">
                <a:xfrm>
                  <a:off x="7500938" y="2309012"/>
                  <a:ext cx="285750" cy="505622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" name="Пятно 1 26"/>
                <p:cNvSpPr/>
                <p:nvPr/>
              </p:nvSpPr>
              <p:spPr bwMode="auto">
                <a:xfrm>
                  <a:off x="500063" y="502602"/>
                  <a:ext cx="142875" cy="73300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8" name="Пятно 1 27"/>
                <p:cNvSpPr/>
                <p:nvPr/>
              </p:nvSpPr>
              <p:spPr bwMode="auto">
                <a:xfrm>
                  <a:off x="1143000" y="502602"/>
                  <a:ext cx="285750" cy="144971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9" name="Пятно 1 28"/>
                <p:cNvSpPr/>
                <p:nvPr/>
              </p:nvSpPr>
              <p:spPr bwMode="auto">
                <a:xfrm>
                  <a:off x="714375" y="719244"/>
                  <a:ext cx="285750" cy="216640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" name="Пятно 1 29"/>
                <p:cNvSpPr/>
                <p:nvPr/>
              </p:nvSpPr>
              <p:spPr bwMode="auto">
                <a:xfrm>
                  <a:off x="428625" y="1225825"/>
                  <a:ext cx="285750" cy="215012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" name="Пятно 1 30"/>
                <p:cNvSpPr/>
                <p:nvPr/>
              </p:nvSpPr>
              <p:spPr bwMode="auto">
                <a:xfrm>
                  <a:off x="1643063" y="359261"/>
                  <a:ext cx="285750" cy="143341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" name="Пятно 1 31"/>
                <p:cNvSpPr/>
                <p:nvPr/>
              </p:nvSpPr>
              <p:spPr bwMode="auto">
                <a:xfrm>
                  <a:off x="214313" y="1804077"/>
                  <a:ext cx="500062" cy="215012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aphicFrame>
              <p:nvGraphicFramePr>
                <p:cNvPr id="35" name="Object 4"/>
                <p:cNvGraphicFramePr>
                  <a:graphicFrameLocks noChangeAspect="1"/>
                </p:cNvGraphicFramePr>
                <p:nvPr/>
              </p:nvGraphicFramePr>
              <p:xfrm>
                <a:off x="5429251" y="430986"/>
                <a:ext cx="642938" cy="32745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512" name="Формула" r:id="rId4" imgW="398160" imgH="189720" progId="Equation.3">
                        <p:embed/>
                      </p:oleObj>
                    </mc:Choice>
                    <mc:Fallback>
                      <p:oleObj name="Формула" r:id="rId4" imgW="398160" imgH="189720" progId="Equation.3">
                        <p:embed/>
                        <p:pic>
                          <p:nvPicPr>
                            <p:cNvPr id="0" name="Picture 15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429251" y="430986"/>
                              <a:ext cx="642938" cy="32745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6" name="Прямоугольник 35"/>
                <p:cNvSpPr/>
                <p:nvPr/>
              </p:nvSpPr>
              <p:spPr bwMode="auto">
                <a:xfrm>
                  <a:off x="4456542" y="2546128"/>
                  <a:ext cx="646331" cy="118728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  <a:scene3d>
                    <a:camera prst="orthographicFront"/>
                    <a:lightRig rig="glow" dir="tl">
                      <a:rot lat="0" lon="0" rev="5400000"/>
                    </a:lightRig>
                  </a:scene3d>
                  <a:sp3d contourW="12700">
                    <a:bevelT w="25400" h="25400"/>
                    <a:contourClr>
                      <a:schemeClr val="accent6">
                        <a:shade val="73000"/>
                      </a:schemeClr>
                    </a:contourClr>
                  </a:sp3d>
                </a:bodyPr>
                <a:lstStyle/>
                <a:p>
                  <a:pPr>
                    <a:defRPr/>
                  </a:pPr>
                  <a:r>
                    <a:rPr lang="ru-RU" sz="7200" b="1" dirty="0">
                      <a:ln w="11430"/>
                      <a:gradFill>
                        <a:gsLst>
                          <a:gs pos="0">
                            <a:schemeClr val="accent6">
                              <a:tint val="90000"/>
                              <a:satMod val="120000"/>
                            </a:schemeClr>
                          </a:gs>
                          <a:gs pos="25000">
                            <a:schemeClr val="accent6">
                              <a:tint val="93000"/>
                              <a:satMod val="120000"/>
                            </a:schemeClr>
                          </a:gs>
                          <a:gs pos="50000">
                            <a:schemeClr val="accent6">
                              <a:shade val="89000"/>
                              <a:satMod val="110000"/>
                            </a:schemeClr>
                          </a:gs>
                          <a:gs pos="75000">
                            <a:schemeClr val="accent6">
                              <a:tint val="93000"/>
                              <a:satMod val="120000"/>
                            </a:schemeClr>
                          </a:gs>
                          <a:gs pos="100000">
                            <a:schemeClr val="accent6">
                              <a:tint val="90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_</a:t>
                  </a:r>
                </a:p>
              </p:txBody>
            </p:sp>
          </p:grpSp>
          <p:sp>
            <p:nvSpPr>
              <p:cNvPr id="7" name="Полилиния 6"/>
              <p:cNvSpPr/>
              <p:nvPr/>
            </p:nvSpPr>
            <p:spPr bwMode="auto">
              <a:xfrm rot="16898388">
                <a:off x="1794997" y="3199348"/>
                <a:ext cx="474004" cy="260350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" name="4-конечная звезда 4"/>
            <p:cNvSpPr/>
            <p:nvPr/>
          </p:nvSpPr>
          <p:spPr bwMode="auto">
            <a:xfrm>
              <a:off x="7929586" y="720633"/>
              <a:ext cx="214313" cy="365127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487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Начало раунда.wav"/>
          </p:stSnd>
        </p:sndAc>
      </p:transition>
    </mc:Choice>
    <mc:Fallback xmlns="">
      <p:transition spd="slow">
        <p:sndAc>
          <p:stSnd>
            <p:snd r:embed="rId10" name="Начало раунда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897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81" y="1268760"/>
            <a:ext cx="3744416" cy="340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3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76673"/>
            <a:ext cx="8208911" cy="64807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Поздравляем победителей!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899593" y="4886198"/>
            <a:ext cx="7488832" cy="135111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dist"/>
            <a:r>
              <a:rPr lang="ru-RU" sz="3600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игру!!!</a:t>
            </a:r>
          </a:p>
        </p:txBody>
      </p:sp>
    </p:spTree>
    <p:extLst>
      <p:ext uri="{BB962C8B-B14F-4D97-AF65-F5344CB8AC3E}">
        <p14:creationId xmlns:p14="http://schemas.microsoft.com/office/powerpoint/2010/main" val="155492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2" name="AutoShape 18"/>
          <p:cNvSpPr>
            <a:spLocks noChangeArrowheads="1"/>
          </p:cNvSpPr>
          <p:nvPr/>
        </p:nvSpPr>
        <p:spPr bwMode="auto">
          <a:xfrm rot="10800000">
            <a:off x="5364163" y="4797425"/>
            <a:ext cx="3168650" cy="935038"/>
          </a:xfrm>
          <a:prstGeom prst="wedgeRectCallout">
            <a:avLst>
              <a:gd name="adj1" fmla="val 10269"/>
              <a:gd name="adj2" fmla="val 98722"/>
            </a:avLst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rgbClr val="CC0000"/>
                </a:solidFill>
                <a:latin typeface="Arial Black" pitchFamily="34" charset="0"/>
              </a:rPr>
              <a:t>Белёвский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0" name="Rectangle 1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7660" name="Группа 20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2" name="Багетная рамка 21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20</a:t>
              </a: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571500" y="2060848"/>
            <a:ext cx="8072466" cy="18722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ru-RU" sz="2800" b="1" dirty="0" smtClean="0"/>
              <a:t>С каким районом граничит Болховский район на севере?  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538376"/>
            <a:ext cx="696026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defRPr/>
            </a:pPr>
            <a:r>
              <a:rPr lang="ru-RU" sz="3600" b="1" dirty="0"/>
              <a:t>Географическое положение</a:t>
            </a:r>
          </a:p>
        </p:txBody>
      </p:sp>
      <p:pic>
        <p:nvPicPr>
          <p:cNvPr id="17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796" y="4263485"/>
            <a:ext cx="3384550" cy="176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18"/>
          <p:cNvSpPr>
            <a:spLocks noChangeArrowheads="1"/>
          </p:cNvSpPr>
          <p:nvPr/>
        </p:nvSpPr>
        <p:spPr bwMode="auto">
          <a:xfrm rot="10800000">
            <a:off x="5868144" y="4752333"/>
            <a:ext cx="2571750" cy="936625"/>
          </a:xfrm>
          <a:prstGeom prst="wedgeRectCallout">
            <a:avLst>
              <a:gd name="adj1" fmla="val 12699"/>
              <a:gd name="adj2" fmla="val 97116"/>
            </a:avLst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</a:pPr>
            <a:r>
              <a:rPr lang="ru-RU" sz="4000" b="1" dirty="0" err="1" smtClean="0">
                <a:solidFill>
                  <a:srgbClr val="CC0000"/>
                </a:solidFill>
                <a:latin typeface="Arial Black" pitchFamily="34" charset="0"/>
              </a:rPr>
              <a:t>Нугрь</a:t>
            </a:r>
            <a:endParaRPr lang="ru-RU" sz="4000" dirty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18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2" name="Rectangle 1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8684" name="Группа 22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4" name="Багетная рамка 23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30</a:t>
              </a: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571500" y="2060848"/>
            <a:ext cx="8072466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endParaRPr lang="ru-RU" sz="2800" b="1" dirty="0" smtClean="0"/>
          </a:p>
          <a:p>
            <a:r>
              <a:rPr lang="ru-RU" sz="2800" b="1" dirty="0" smtClean="0"/>
              <a:t>Как называется главная река города </a:t>
            </a:r>
            <a:r>
              <a:rPr lang="ru-RU" sz="2800" b="1" dirty="0" err="1" smtClean="0"/>
              <a:t>Болхова</a:t>
            </a:r>
            <a:r>
              <a:rPr lang="ru-RU" sz="2800" b="1" dirty="0" smtClean="0"/>
              <a:t>?  </a:t>
            </a:r>
            <a:endParaRPr lang="ru-RU" sz="3200" b="1" dirty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538376"/>
            <a:ext cx="696026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defRPr/>
            </a:pPr>
            <a:r>
              <a:rPr lang="ru-RU" sz="3600" b="1" dirty="0"/>
              <a:t>Географическое положение</a:t>
            </a: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306" y="4124128"/>
            <a:ext cx="3384550" cy="176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16690" y="4837082"/>
            <a:ext cx="1678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Дроби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 rot="10800000">
            <a:off x="5868144" y="4365103"/>
            <a:ext cx="2520280" cy="1208215"/>
          </a:xfrm>
          <a:prstGeom prst="rect">
            <a:avLst/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>
              <a:defRPr/>
            </a:pPr>
            <a:r>
              <a:rPr lang="ru-RU" sz="2800" b="1" dirty="0" err="1" smtClean="0">
                <a:solidFill>
                  <a:schemeClr val="accent2"/>
                </a:solidFill>
              </a:rPr>
              <a:t>Глазуновский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17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1" name="Rectangle 1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9709" name="Группа 21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3" name="Багетная рамка 22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40</a:t>
              </a: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526939" y="1916833"/>
            <a:ext cx="8104470" cy="1584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3200" b="1" dirty="0" smtClean="0"/>
              <a:t>В каком районе Орловской области берёт начало река Ока?</a:t>
            </a:r>
            <a:endParaRPr lang="ru-RU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6625" y="538376"/>
            <a:ext cx="696026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defRPr/>
            </a:pPr>
            <a:r>
              <a:rPr lang="ru-RU" sz="3600" b="1" dirty="0"/>
              <a:t>Географическое положение</a:t>
            </a:r>
          </a:p>
        </p:txBody>
      </p:sp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691" y="4081096"/>
            <a:ext cx="3384550" cy="176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0" name="AutoShape 18"/>
          <p:cNvSpPr>
            <a:spLocks noChangeArrowheads="1"/>
          </p:cNvSpPr>
          <p:nvPr/>
        </p:nvSpPr>
        <p:spPr bwMode="auto">
          <a:xfrm rot="10800000">
            <a:off x="5940152" y="4747915"/>
            <a:ext cx="2476424" cy="825346"/>
          </a:xfrm>
          <a:prstGeom prst="wedgeRectCallout">
            <a:avLst>
              <a:gd name="adj1" fmla="val 3069"/>
              <a:gd name="adj2" fmla="val 8761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anchor="ctr"/>
          <a:lstStyle/>
          <a:p>
            <a:pPr>
              <a:lnSpc>
                <a:spcPct val="80000"/>
              </a:lnSpc>
              <a:defRPr/>
            </a:pPr>
            <a:endParaRPr lang="ru-RU" sz="4800" b="1" baseline="32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4800" b="1" baseline="3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1556</a:t>
            </a:r>
            <a:endParaRPr lang="ru-RU" sz="4800" b="1" baseline="3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0" name="Rectangle 1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0732" name="Группа 20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2" name="Багетная рамка 21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10</a:t>
              </a: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539552" y="1772815"/>
            <a:ext cx="8104414" cy="14401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800" b="1" dirty="0" smtClean="0"/>
              <a:t>В каком году основан город </a:t>
            </a:r>
            <a:r>
              <a:rPr lang="ru-RU" sz="2800" b="1" dirty="0" err="1" smtClean="0"/>
              <a:t>Болхов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762000" y="753593"/>
            <a:ext cx="3744913" cy="750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ru-RU" sz="4800" b="1" dirty="0" err="1">
                <a:solidFill>
                  <a:srgbClr val="FF0000"/>
                </a:solidFill>
              </a:rPr>
              <a:t>Болхов</a:t>
            </a:r>
            <a:r>
              <a:rPr lang="ru-RU" sz="4800" b="1" dirty="0">
                <a:solidFill>
                  <a:srgbClr val="FF0000"/>
                </a:solidFill>
              </a:rPr>
              <a:t> исторический</a:t>
            </a:r>
          </a:p>
        </p:txBody>
      </p:sp>
      <p:pic>
        <p:nvPicPr>
          <p:cNvPr id="19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306" y="4124128"/>
            <a:ext cx="3384550" cy="176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8" name="AutoShape 18"/>
          <p:cNvSpPr>
            <a:spLocks noChangeArrowheads="1"/>
          </p:cNvSpPr>
          <p:nvPr/>
        </p:nvSpPr>
        <p:spPr bwMode="auto">
          <a:xfrm rot="10800000">
            <a:off x="6033599" y="4830520"/>
            <a:ext cx="2404420" cy="784847"/>
          </a:xfrm>
          <a:prstGeom prst="wedgeRectCallout">
            <a:avLst>
              <a:gd name="adj1" fmla="val 7440"/>
              <a:gd name="adj2" fmla="val 9769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anchor="ctr"/>
          <a:lstStyle/>
          <a:p>
            <a:pPr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1196</a:t>
            </a:r>
            <a:endParaRPr lang="ru-RU" sz="3200" b="1" baseline="320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0" name="Rectangle 1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2780" name="Группа 20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2" name="Багетная рамка 21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826112" y="502746"/>
              <a:ext cx="748929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</a:t>
              </a:r>
              <a:r>
                <a:rPr lang="ru-RU" sz="4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0</a:t>
              </a:r>
              <a:endPara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623177" y="1781261"/>
            <a:ext cx="7998585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762000" y="753593"/>
            <a:ext cx="3744913" cy="750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ru-RU" sz="4800" b="1" dirty="0" err="1">
                <a:solidFill>
                  <a:srgbClr val="FF0000"/>
                </a:solidFill>
              </a:rPr>
              <a:t>Болхов</a:t>
            </a:r>
            <a:r>
              <a:rPr lang="ru-RU" sz="4800" b="1" dirty="0">
                <a:solidFill>
                  <a:srgbClr val="FF0000"/>
                </a:solidFill>
              </a:rPr>
              <a:t> исторический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952859"/>
            <a:ext cx="74664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+mn-lt"/>
              </a:rPr>
              <a:t>К какому году относится первое упоминание о городе </a:t>
            </a:r>
            <a:r>
              <a:rPr lang="ru-RU" sz="2800" b="1" dirty="0" err="1" smtClean="0">
                <a:latin typeface="+mn-lt"/>
              </a:rPr>
              <a:t>Болхове</a:t>
            </a:r>
            <a:r>
              <a:rPr lang="ru-RU" sz="2800" b="1" dirty="0" smtClean="0">
                <a:latin typeface="+mn-lt"/>
              </a:rPr>
              <a:t>?</a:t>
            </a:r>
            <a:endParaRPr lang="ru-RU" sz="2800" b="1" dirty="0">
              <a:latin typeface="+mn-lt"/>
            </a:endParaRPr>
          </a:p>
        </p:txBody>
      </p:sp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306" y="4124128"/>
            <a:ext cx="3384550" cy="176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6" name="AutoShape 18"/>
          <p:cNvSpPr>
            <a:spLocks noChangeArrowheads="1"/>
          </p:cNvSpPr>
          <p:nvPr/>
        </p:nvSpPr>
        <p:spPr bwMode="auto">
          <a:xfrm rot="10800000">
            <a:off x="4613266" y="4581128"/>
            <a:ext cx="3961746" cy="1129056"/>
          </a:xfrm>
          <a:prstGeom prst="wedgeRectCallout">
            <a:avLst>
              <a:gd name="adj1" fmla="val 1667"/>
              <a:gd name="adj2" fmla="val 9855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anchor="ctr"/>
          <a:lstStyle/>
          <a:p>
            <a:pPr>
              <a:defRPr/>
            </a:pPr>
            <a:r>
              <a:rPr lang="ru-RU" b="1" dirty="0" smtClean="0"/>
              <a:t>Город выдержал 12 дневную осаду войска </a:t>
            </a:r>
            <a:r>
              <a:rPr lang="ru-RU" b="1" dirty="0" err="1" smtClean="0"/>
              <a:t>Девлет-Гирея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0" name="Rectangle 1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4828" name="Группа 20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2" name="Багетная рамка 21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826112" y="502746"/>
              <a:ext cx="748929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r>
                <a:rPr lang="ru-RU" sz="4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0</a:t>
              </a:r>
              <a:endPara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604898" y="1772816"/>
            <a:ext cx="8016737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ru-RU" b="1" dirty="0" smtClean="0"/>
              <a:t>Какое отношение к городу </a:t>
            </a:r>
            <a:r>
              <a:rPr lang="ru-RU" b="1" dirty="0" err="1" smtClean="0"/>
              <a:t>Болхову</a:t>
            </a:r>
            <a:r>
              <a:rPr lang="ru-RU" b="1" dirty="0" smtClean="0"/>
              <a:t> имеет хан </a:t>
            </a:r>
            <a:r>
              <a:rPr lang="ru-RU" b="1" dirty="0" err="1" smtClean="0"/>
              <a:t>Девлет</a:t>
            </a:r>
            <a:r>
              <a:rPr lang="ru-RU" b="1" dirty="0" smtClean="0"/>
              <a:t>-Гирей</a:t>
            </a:r>
            <a:endParaRPr lang="ru-RU" b="1" dirty="0"/>
          </a:p>
        </p:txBody>
      </p:sp>
      <p:sp>
        <p:nvSpPr>
          <p:cNvPr id="15" name="WordArt 9"/>
          <p:cNvSpPr>
            <a:spLocks noChangeArrowheads="1" noChangeShapeType="1" noTextEdit="1"/>
          </p:cNvSpPr>
          <p:nvPr/>
        </p:nvSpPr>
        <p:spPr bwMode="auto">
          <a:xfrm>
            <a:off x="762000" y="753593"/>
            <a:ext cx="3744913" cy="750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ru-RU" sz="4800" b="1" dirty="0" err="1">
                <a:solidFill>
                  <a:srgbClr val="FF0000"/>
                </a:solidFill>
              </a:rPr>
              <a:t>Болхов</a:t>
            </a:r>
            <a:r>
              <a:rPr lang="ru-RU" sz="4800" b="1" dirty="0">
                <a:solidFill>
                  <a:srgbClr val="FF0000"/>
                </a:solidFill>
              </a:rPr>
              <a:t> исторический</a:t>
            </a:r>
          </a:p>
        </p:txBody>
      </p:sp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4077072"/>
            <a:ext cx="4147943" cy="181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7759</TotalTime>
  <Words>791</Words>
  <Application>Microsoft Office PowerPoint</Application>
  <PresentationFormat>Экран (4:3)</PresentationFormat>
  <Paragraphs>315</Paragraphs>
  <Slides>37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Аспект</vt:lpstr>
      <vt:lpstr>1_Аспект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Поздравляем победителей!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360</cp:revision>
  <dcterms:created xsi:type="dcterms:W3CDTF">1601-01-01T00:00:00Z</dcterms:created>
  <dcterms:modified xsi:type="dcterms:W3CDTF">2024-10-15T21:56:40Z</dcterms:modified>
</cp:coreProperties>
</file>